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</p:sldIdLst>
  <p:sldSz cx="10693400" cy="7562850"/>
  <p:notesSz cx="10693400" cy="756285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32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75463" y="392684"/>
            <a:ext cx="9942473" cy="981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5/28/2020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5/28/2020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5/28/2020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5463" y="392684"/>
            <a:ext cx="9942473" cy="981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68071" y="1514347"/>
            <a:ext cx="9957257" cy="1562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39B775F9-55FB-40BC-967A-6C30D066D70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2704" y="0"/>
            <a:ext cx="5347992" cy="7562850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1765300" y="1190625"/>
            <a:ext cx="7682230" cy="4613275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292735" marR="285750" indent="1270" algn="ctr">
              <a:lnSpc>
                <a:spcPts val="4029"/>
              </a:lnSpc>
              <a:spcBef>
                <a:spcPts val="380"/>
              </a:spcBef>
            </a:pPr>
            <a:r>
              <a:rPr sz="3500" b="1" spc="-5" dirty="0">
                <a:latin typeface="Arial"/>
                <a:cs typeface="Arial"/>
              </a:rPr>
              <a:t>ESTADO </a:t>
            </a:r>
            <a:r>
              <a:rPr sz="3500" b="1" dirty="0">
                <a:latin typeface="Arial"/>
                <a:cs typeface="Arial"/>
              </a:rPr>
              <a:t>DE </a:t>
            </a:r>
            <a:r>
              <a:rPr sz="3500" b="1" spc="-5" dirty="0">
                <a:latin typeface="Arial"/>
                <a:cs typeface="Arial"/>
              </a:rPr>
              <a:t>SANTA CATARINA  MUNICÍPIO DE HERVAL</a:t>
            </a:r>
            <a:r>
              <a:rPr sz="3500" b="1" spc="-25" dirty="0">
                <a:latin typeface="Arial"/>
                <a:cs typeface="Arial"/>
              </a:rPr>
              <a:t> </a:t>
            </a:r>
            <a:r>
              <a:rPr sz="3500" b="1" spc="-5" dirty="0">
                <a:latin typeface="Arial"/>
                <a:cs typeface="Arial"/>
              </a:rPr>
              <a:t>D'OESTE</a:t>
            </a:r>
            <a:endParaRPr sz="35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4850" dirty="0">
              <a:latin typeface="Arial"/>
              <a:cs typeface="Arial"/>
            </a:endParaRPr>
          </a:p>
          <a:p>
            <a:pPr algn="ctr">
              <a:lnSpc>
                <a:spcPts val="4110"/>
              </a:lnSpc>
            </a:pPr>
            <a:r>
              <a:rPr sz="3500" b="1" dirty="0">
                <a:latin typeface="Arial"/>
                <a:cs typeface="Arial"/>
              </a:rPr>
              <a:t>AUDIÊNCIA</a:t>
            </a:r>
            <a:r>
              <a:rPr sz="3500" b="1" spc="-10" dirty="0">
                <a:latin typeface="Arial"/>
                <a:cs typeface="Arial"/>
              </a:rPr>
              <a:t> </a:t>
            </a:r>
            <a:r>
              <a:rPr sz="3500" b="1" spc="-5" dirty="0">
                <a:latin typeface="Arial"/>
                <a:cs typeface="Arial"/>
              </a:rPr>
              <a:t>PÚBLICA</a:t>
            </a:r>
            <a:endParaRPr sz="3500" dirty="0">
              <a:latin typeface="Arial"/>
              <a:cs typeface="Arial"/>
            </a:endParaRPr>
          </a:p>
          <a:p>
            <a:pPr marL="12700" marR="5080" algn="ctr">
              <a:lnSpc>
                <a:spcPts val="4029"/>
              </a:lnSpc>
              <a:spcBef>
                <a:spcPts val="185"/>
              </a:spcBef>
            </a:pPr>
            <a:r>
              <a:rPr sz="3500" b="1" dirty="0">
                <a:latin typeface="Arial"/>
                <a:cs typeface="Arial"/>
              </a:rPr>
              <a:t>DE </a:t>
            </a:r>
            <a:r>
              <a:rPr sz="3500" b="1" spc="-5" dirty="0">
                <a:latin typeface="Arial"/>
                <a:cs typeface="Arial"/>
              </a:rPr>
              <a:t>AVALIAÇÃO </a:t>
            </a:r>
            <a:r>
              <a:rPr sz="3500" b="1" dirty="0">
                <a:latin typeface="Arial"/>
                <a:cs typeface="Arial"/>
              </a:rPr>
              <a:t>DO</a:t>
            </a:r>
            <a:r>
              <a:rPr sz="3500" b="1" spc="-35" dirty="0">
                <a:latin typeface="Arial"/>
                <a:cs typeface="Arial"/>
              </a:rPr>
              <a:t> </a:t>
            </a:r>
            <a:r>
              <a:rPr sz="3500" b="1" spc="-5" dirty="0">
                <a:latin typeface="Arial"/>
                <a:cs typeface="Arial"/>
              </a:rPr>
              <a:t>CUMPRIMENTO  </a:t>
            </a:r>
            <a:r>
              <a:rPr sz="3500" b="1" dirty="0">
                <a:latin typeface="Arial"/>
                <a:cs typeface="Arial"/>
              </a:rPr>
              <a:t>DAS </a:t>
            </a:r>
            <a:r>
              <a:rPr sz="3500" b="1" spc="-5" dirty="0">
                <a:latin typeface="Arial"/>
                <a:cs typeface="Arial"/>
              </a:rPr>
              <a:t>METAS</a:t>
            </a:r>
            <a:r>
              <a:rPr sz="3500" b="1" spc="-20" dirty="0">
                <a:latin typeface="Arial"/>
                <a:cs typeface="Arial"/>
              </a:rPr>
              <a:t> </a:t>
            </a:r>
            <a:r>
              <a:rPr sz="3500" b="1" spc="-5" dirty="0">
                <a:latin typeface="Arial"/>
                <a:cs typeface="Arial"/>
              </a:rPr>
              <a:t>FISCAIS</a:t>
            </a:r>
            <a:endParaRPr sz="35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485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3500" b="1" spc="-5" dirty="0">
                <a:latin typeface="Arial"/>
                <a:cs typeface="Arial"/>
              </a:rPr>
              <a:t>1º QUADRIMESTRE/2020</a:t>
            </a:r>
            <a:endParaRPr sz="35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34488" y="392684"/>
            <a:ext cx="542480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DESPESA</a:t>
            </a:r>
            <a:r>
              <a:rPr spc="-30" dirty="0"/>
              <a:t> </a:t>
            </a:r>
            <a:r>
              <a:rPr spc="-5" dirty="0"/>
              <a:t>ORÇAMENTÁRIA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550667" y="1048003"/>
            <a:ext cx="5591175" cy="1137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Arial"/>
                <a:cs typeface="Arial"/>
              </a:rPr>
              <a:t>Lei </a:t>
            </a:r>
            <a:r>
              <a:rPr sz="2000" spc="-5" dirty="0">
                <a:latin typeface="Arial"/>
                <a:cs typeface="Arial"/>
              </a:rPr>
              <a:t>4.320/64, Art. </a:t>
            </a:r>
            <a:r>
              <a:rPr sz="2000" dirty="0">
                <a:latin typeface="Arial"/>
                <a:cs typeface="Arial"/>
              </a:rPr>
              <a:t>2°, § 1° e</a:t>
            </a:r>
            <a:r>
              <a:rPr sz="2000" spc="-6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2°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2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420"/>
              </a:spcBef>
            </a:pPr>
            <a:r>
              <a:rPr sz="2000" b="1" spc="-5" dirty="0">
                <a:latin typeface="Arial"/>
                <a:cs typeface="Arial"/>
              </a:rPr>
              <a:t>Evolução da Despesa Orçamentaria</a:t>
            </a:r>
            <a:r>
              <a:rPr sz="2000" b="1" spc="3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Realizada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60436" y="2589934"/>
            <a:ext cx="9770698" cy="33959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45639" y="392684"/>
            <a:ext cx="6801484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DESPESA</a:t>
            </a:r>
            <a:r>
              <a:rPr spc="-35" dirty="0"/>
              <a:t> </a:t>
            </a:r>
            <a:r>
              <a:rPr spc="-5" dirty="0"/>
              <a:t>INTRA-ORÇAMENTÁRIA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29916" y="1048003"/>
            <a:ext cx="5433695" cy="1137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Arial"/>
                <a:cs typeface="Arial"/>
              </a:rPr>
              <a:t>Lei </a:t>
            </a:r>
            <a:r>
              <a:rPr sz="2000" spc="-5" dirty="0">
                <a:latin typeface="Arial"/>
                <a:cs typeface="Arial"/>
              </a:rPr>
              <a:t>4.320/64, Art. </a:t>
            </a:r>
            <a:r>
              <a:rPr sz="2000" dirty="0">
                <a:latin typeface="Arial"/>
                <a:cs typeface="Arial"/>
              </a:rPr>
              <a:t>2°, § 1° e</a:t>
            </a:r>
            <a:r>
              <a:rPr sz="2000" spc="-6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2°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2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420"/>
              </a:spcBef>
            </a:pPr>
            <a:r>
              <a:rPr sz="2000" b="1" dirty="0">
                <a:latin typeface="Arial"/>
                <a:cs typeface="Arial"/>
              </a:rPr>
              <a:t>Despesa </a:t>
            </a:r>
            <a:r>
              <a:rPr sz="2000" b="1" spc="-5" dirty="0">
                <a:latin typeface="Arial"/>
                <a:cs typeface="Arial"/>
              </a:rPr>
              <a:t>Realizada em Exercícios</a:t>
            </a:r>
            <a:r>
              <a:rPr sz="2000" b="1" spc="-2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Anteriores</a:t>
            </a:r>
            <a:endParaRPr sz="20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10895" y="2186952"/>
          <a:ext cx="10076815" cy="12985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26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60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660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754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500" b="1" dirty="0">
                          <a:latin typeface="Arial"/>
                          <a:cs typeface="Arial"/>
                        </a:rPr>
                        <a:t>Exercício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Emp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nh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do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qu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do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555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2016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84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36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84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36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7562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2017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15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49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15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49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031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2018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72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88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71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77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7549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2019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83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83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3260852" y="3792727"/>
            <a:ext cx="417258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latin typeface="Arial"/>
                <a:cs typeface="Arial"/>
              </a:rPr>
              <a:t>Despesa </a:t>
            </a:r>
            <a:r>
              <a:rPr sz="2000" b="1" spc="-5" dirty="0">
                <a:latin typeface="Arial"/>
                <a:cs typeface="Arial"/>
              </a:rPr>
              <a:t>até </a:t>
            </a:r>
            <a:r>
              <a:rPr sz="2000" b="1" dirty="0">
                <a:latin typeface="Arial"/>
                <a:cs typeface="Arial"/>
              </a:rPr>
              <a:t>1º</a:t>
            </a:r>
            <a:r>
              <a:rPr sz="2000" b="1" spc="-5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Quadrimestre/2020</a:t>
            </a:r>
            <a:endParaRPr sz="2000">
              <a:latin typeface="Arial"/>
              <a:cs typeface="Arial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310895" y="4126992"/>
          <a:ext cx="10076815" cy="5257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26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60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660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603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spc="-5" dirty="0">
                          <a:latin typeface="Arial"/>
                          <a:cs typeface="Arial"/>
                        </a:rPr>
                        <a:t>Despesa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Intra-Orçamentária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73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29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48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73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29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48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556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500" spc="-5" dirty="0">
                          <a:latin typeface="Arial"/>
                          <a:cs typeface="Arial"/>
                        </a:rPr>
                        <a:t>Média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Mensal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18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32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37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18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38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98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45639" y="392684"/>
            <a:ext cx="6801484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DESPESA</a:t>
            </a:r>
            <a:r>
              <a:rPr spc="-35" dirty="0"/>
              <a:t> </a:t>
            </a:r>
            <a:r>
              <a:rPr spc="-5" dirty="0"/>
              <a:t>INTRA-ORÇAMENTÁRIA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233676" y="1048003"/>
            <a:ext cx="6223635" cy="1137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Arial"/>
                <a:cs typeface="Arial"/>
              </a:rPr>
              <a:t>Lei </a:t>
            </a:r>
            <a:r>
              <a:rPr sz="2000" spc="-5" dirty="0">
                <a:latin typeface="Arial"/>
                <a:cs typeface="Arial"/>
              </a:rPr>
              <a:t>4.320/64, Art. </a:t>
            </a:r>
            <a:r>
              <a:rPr sz="2000" dirty="0">
                <a:latin typeface="Arial"/>
                <a:cs typeface="Arial"/>
              </a:rPr>
              <a:t>2°, § 1° e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2°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2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420"/>
              </a:spcBef>
            </a:pPr>
            <a:r>
              <a:rPr sz="2000" b="1" dirty="0">
                <a:latin typeface="Arial"/>
                <a:cs typeface="Arial"/>
              </a:rPr>
              <a:t>Evolução da Despesa </a:t>
            </a:r>
            <a:r>
              <a:rPr sz="2000" b="1" spc="-5" dirty="0">
                <a:latin typeface="Arial"/>
                <a:cs typeface="Arial"/>
              </a:rPr>
              <a:t>Intra-Orçamentaria</a:t>
            </a:r>
            <a:r>
              <a:rPr sz="2000" b="1" spc="-4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Realizada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60436" y="2589934"/>
            <a:ext cx="9770698" cy="33959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52548" y="392684"/>
            <a:ext cx="598741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RECEITA CORRENTE</a:t>
            </a:r>
            <a:r>
              <a:rPr spc="-25" dirty="0"/>
              <a:t> </a:t>
            </a:r>
            <a:r>
              <a:rPr spc="-5" dirty="0"/>
              <a:t>LÍQUIDA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68071" y="1048003"/>
            <a:ext cx="9956165" cy="4196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Arial"/>
                <a:cs typeface="Arial"/>
              </a:rPr>
              <a:t>Lei </a:t>
            </a:r>
            <a:r>
              <a:rPr sz="2000" spc="-5" dirty="0">
                <a:latin typeface="Arial"/>
                <a:cs typeface="Arial"/>
              </a:rPr>
              <a:t>Complementar n°101/2000, Art. </a:t>
            </a:r>
            <a:r>
              <a:rPr sz="2000" dirty="0">
                <a:latin typeface="Arial"/>
                <a:cs typeface="Arial"/>
              </a:rPr>
              <a:t>2°, IV, ‘c’, § 1° e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3°</a:t>
            </a:r>
            <a:endParaRPr sz="200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1320"/>
              </a:spcBef>
            </a:pPr>
            <a:r>
              <a:rPr sz="1800" spc="-5" dirty="0">
                <a:latin typeface="Arial"/>
                <a:cs typeface="Arial"/>
              </a:rPr>
              <a:t>LRF, </a:t>
            </a:r>
            <a:r>
              <a:rPr sz="1800" dirty="0">
                <a:latin typeface="Arial"/>
                <a:cs typeface="Arial"/>
              </a:rPr>
              <a:t>Art. </a:t>
            </a:r>
            <a:r>
              <a:rPr sz="1800" spc="-5" dirty="0">
                <a:latin typeface="Arial"/>
                <a:cs typeface="Arial"/>
              </a:rPr>
              <a:t>2° </a:t>
            </a:r>
            <a:r>
              <a:rPr sz="1800" dirty="0">
                <a:latin typeface="Arial"/>
                <a:cs typeface="Arial"/>
              </a:rPr>
              <a:t>- </a:t>
            </a:r>
            <a:r>
              <a:rPr sz="1800" spc="-10" dirty="0">
                <a:latin typeface="Arial"/>
                <a:cs typeface="Arial"/>
              </a:rPr>
              <a:t>Para </a:t>
            </a:r>
            <a:r>
              <a:rPr sz="1800" spc="-5" dirty="0">
                <a:latin typeface="Arial"/>
                <a:cs typeface="Arial"/>
              </a:rPr>
              <a:t>os efeitos desta Lei Complementar, entende-se</a:t>
            </a:r>
            <a:r>
              <a:rPr sz="1800" spc="4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como:</a:t>
            </a:r>
            <a:endParaRPr sz="1800">
              <a:latin typeface="Arial"/>
              <a:cs typeface="Arial"/>
            </a:endParaRPr>
          </a:p>
          <a:p>
            <a:pPr marL="12700" marR="9525" algn="just">
              <a:lnSpc>
                <a:spcPct val="95800"/>
              </a:lnSpc>
              <a:spcBef>
                <a:spcPts val="1385"/>
              </a:spcBef>
            </a:pPr>
            <a:r>
              <a:rPr sz="1800" dirty="0">
                <a:latin typeface="Arial"/>
                <a:cs typeface="Arial"/>
              </a:rPr>
              <a:t>IV - </a:t>
            </a:r>
            <a:r>
              <a:rPr sz="1800" spc="-5" dirty="0">
                <a:latin typeface="Arial"/>
                <a:cs typeface="Arial"/>
              </a:rPr>
              <a:t>Receita Corrente Líquida: somatório das receitas tributárias, de contribuições, patrimoniais,  industriais, agropecuárias, de serviços, transferências correntes </a:t>
            </a:r>
            <a:r>
              <a:rPr sz="1800" dirty="0">
                <a:latin typeface="Arial"/>
                <a:cs typeface="Arial"/>
              </a:rPr>
              <a:t>e </a:t>
            </a:r>
            <a:r>
              <a:rPr sz="1800" spc="-5" dirty="0">
                <a:latin typeface="Arial"/>
                <a:cs typeface="Arial"/>
              </a:rPr>
              <a:t>outras receitas </a:t>
            </a:r>
            <a:r>
              <a:rPr sz="1800" spc="-10" dirty="0">
                <a:latin typeface="Arial"/>
                <a:cs typeface="Arial"/>
              </a:rPr>
              <a:t>também  </a:t>
            </a:r>
            <a:r>
              <a:rPr sz="1800" spc="-5" dirty="0">
                <a:latin typeface="Arial"/>
                <a:cs typeface="Arial"/>
              </a:rPr>
              <a:t>correntes,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deduzidos:</a:t>
            </a:r>
            <a:endParaRPr sz="1800">
              <a:latin typeface="Arial"/>
              <a:cs typeface="Arial"/>
            </a:endParaRPr>
          </a:p>
          <a:p>
            <a:pPr marL="12700" marR="5080" algn="just">
              <a:lnSpc>
                <a:spcPct val="96100"/>
              </a:lnSpc>
            </a:pPr>
            <a:r>
              <a:rPr sz="1800" dirty="0">
                <a:latin typeface="Arial"/>
                <a:cs typeface="Arial"/>
              </a:rPr>
              <a:t>c) </a:t>
            </a:r>
            <a:r>
              <a:rPr sz="1800" spc="-5" dirty="0">
                <a:latin typeface="Arial"/>
                <a:cs typeface="Arial"/>
              </a:rPr>
              <a:t>na União, nos Estados </a:t>
            </a:r>
            <a:r>
              <a:rPr sz="1800" dirty="0">
                <a:latin typeface="Arial"/>
                <a:cs typeface="Arial"/>
              </a:rPr>
              <a:t>e </a:t>
            </a:r>
            <a:r>
              <a:rPr sz="1800" spc="-5" dirty="0">
                <a:latin typeface="Arial"/>
                <a:cs typeface="Arial"/>
              </a:rPr>
              <a:t>nos Municípios, </a:t>
            </a:r>
            <a:r>
              <a:rPr sz="1800" dirty="0">
                <a:latin typeface="Arial"/>
                <a:cs typeface="Arial"/>
              </a:rPr>
              <a:t>a </a:t>
            </a:r>
            <a:r>
              <a:rPr sz="1800" spc="-5" dirty="0">
                <a:latin typeface="Arial"/>
                <a:cs typeface="Arial"/>
              </a:rPr>
              <a:t>contribuição </a:t>
            </a:r>
            <a:r>
              <a:rPr sz="1800" spc="-10" dirty="0">
                <a:latin typeface="Arial"/>
                <a:cs typeface="Arial"/>
              </a:rPr>
              <a:t>dos </a:t>
            </a:r>
            <a:r>
              <a:rPr sz="1800" spc="-5" dirty="0">
                <a:latin typeface="Arial"/>
                <a:cs typeface="Arial"/>
              </a:rPr>
              <a:t>servidores para </a:t>
            </a:r>
            <a:r>
              <a:rPr sz="1800" dirty="0">
                <a:latin typeface="Arial"/>
                <a:cs typeface="Arial"/>
              </a:rPr>
              <a:t>o </a:t>
            </a:r>
            <a:r>
              <a:rPr sz="1800" spc="-5" dirty="0">
                <a:latin typeface="Arial"/>
                <a:cs typeface="Arial"/>
              </a:rPr>
              <a:t>custeio do </a:t>
            </a:r>
            <a:r>
              <a:rPr sz="1800" spc="-10" dirty="0">
                <a:latin typeface="Arial"/>
                <a:cs typeface="Arial"/>
              </a:rPr>
              <a:t>seu  </a:t>
            </a:r>
            <a:r>
              <a:rPr sz="1800" spc="-5" dirty="0">
                <a:latin typeface="Arial"/>
                <a:cs typeface="Arial"/>
              </a:rPr>
              <a:t>sistema de previdência </a:t>
            </a:r>
            <a:r>
              <a:rPr sz="1800" dirty="0">
                <a:latin typeface="Arial"/>
                <a:cs typeface="Arial"/>
              </a:rPr>
              <a:t>e </a:t>
            </a:r>
            <a:r>
              <a:rPr sz="1800" spc="-5" dirty="0">
                <a:latin typeface="Arial"/>
                <a:cs typeface="Arial"/>
              </a:rPr>
              <a:t>assistência social </a:t>
            </a:r>
            <a:r>
              <a:rPr sz="1800" dirty="0">
                <a:latin typeface="Arial"/>
                <a:cs typeface="Arial"/>
              </a:rPr>
              <a:t>e </a:t>
            </a:r>
            <a:r>
              <a:rPr sz="1800" spc="-5" dirty="0">
                <a:latin typeface="Arial"/>
                <a:cs typeface="Arial"/>
              </a:rPr>
              <a:t>as receitas provenientes da compensação  financeira </a:t>
            </a:r>
            <a:r>
              <a:rPr sz="1800" dirty="0">
                <a:latin typeface="Arial"/>
                <a:cs typeface="Arial"/>
              </a:rPr>
              <a:t>citada </a:t>
            </a:r>
            <a:r>
              <a:rPr sz="1800" spc="-5" dirty="0">
                <a:latin typeface="Arial"/>
                <a:cs typeface="Arial"/>
              </a:rPr>
              <a:t>no </a:t>
            </a:r>
            <a:r>
              <a:rPr sz="1800" dirty="0">
                <a:latin typeface="Arial"/>
                <a:cs typeface="Arial"/>
              </a:rPr>
              <a:t>§ </a:t>
            </a:r>
            <a:r>
              <a:rPr sz="1800" spc="-5" dirty="0">
                <a:latin typeface="Arial"/>
                <a:cs typeface="Arial"/>
              </a:rPr>
              <a:t>9º </a:t>
            </a:r>
            <a:r>
              <a:rPr sz="1800" dirty="0">
                <a:latin typeface="Arial"/>
                <a:cs typeface="Arial"/>
              </a:rPr>
              <a:t>do </a:t>
            </a:r>
            <a:r>
              <a:rPr sz="1800" spc="-5" dirty="0">
                <a:latin typeface="Arial"/>
                <a:cs typeface="Arial"/>
              </a:rPr>
              <a:t>Art. </a:t>
            </a:r>
            <a:r>
              <a:rPr sz="1800" spc="-10" dirty="0">
                <a:latin typeface="Arial"/>
                <a:cs typeface="Arial"/>
              </a:rPr>
              <a:t>201 </a:t>
            </a:r>
            <a:r>
              <a:rPr sz="1800" spc="-5" dirty="0">
                <a:latin typeface="Arial"/>
                <a:cs typeface="Arial"/>
              </a:rPr>
              <a:t>da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Constituição.</a:t>
            </a:r>
            <a:endParaRPr sz="1800">
              <a:latin typeface="Arial"/>
              <a:cs typeface="Arial"/>
            </a:endParaRPr>
          </a:p>
          <a:p>
            <a:pPr marL="12700" marR="6985" algn="just">
              <a:lnSpc>
                <a:spcPct val="96100"/>
              </a:lnSpc>
              <a:spcBef>
                <a:spcPts val="1380"/>
              </a:spcBef>
            </a:pPr>
            <a:r>
              <a:rPr sz="1800" dirty="0">
                <a:latin typeface="Arial"/>
                <a:cs typeface="Arial"/>
              </a:rPr>
              <a:t>§ </a:t>
            </a:r>
            <a:r>
              <a:rPr sz="1800" spc="-5" dirty="0">
                <a:latin typeface="Arial"/>
                <a:cs typeface="Arial"/>
              </a:rPr>
              <a:t>1º Serão computados </a:t>
            </a:r>
            <a:r>
              <a:rPr sz="1800" dirty="0">
                <a:latin typeface="Arial"/>
                <a:cs typeface="Arial"/>
              </a:rPr>
              <a:t>no </a:t>
            </a:r>
            <a:r>
              <a:rPr sz="1800" spc="-5" dirty="0">
                <a:latin typeface="Arial"/>
                <a:cs typeface="Arial"/>
              </a:rPr>
              <a:t>cálculo </a:t>
            </a:r>
            <a:r>
              <a:rPr sz="1800" dirty="0">
                <a:latin typeface="Arial"/>
                <a:cs typeface="Arial"/>
              </a:rPr>
              <a:t>da </a:t>
            </a:r>
            <a:r>
              <a:rPr sz="1800" spc="-5" dirty="0">
                <a:latin typeface="Arial"/>
                <a:cs typeface="Arial"/>
              </a:rPr>
              <a:t>receita corrente líquida os </a:t>
            </a:r>
            <a:r>
              <a:rPr sz="1800" dirty="0">
                <a:latin typeface="Arial"/>
                <a:cs typeface="Arial"/>
              </a:rPr>
              <a:t>valores </a:t>
            </a:r>
            <a:r>
              <a:rPr sz="1800" spc="-5" dirty="0">
                <a:latin typeface="Arial"/>
                <a:cs typeface="Arial"/>
              </a:rPr>
              <a:t>pagos </a:t>
            </a:r>
            <a:r>
              <a:rPr sz="1800" dirty="0">
                <a:latin typeface="Arial"/>
                <a:cs typeface="Arial"/>
              </a:rPr>
              <a:t>e </a:t>
            </a:r>
            <a:r>
              <a:rPr sz="1800" spc="-5" dirty="0">
                <a:latin typeface="Arial"/>
                <a:cs typeface="Arial"/>
              </a:rPr>
              <a:t>recebidos </a:t>
            </a:r>
            <a:r>
              <a:rPr sz="1800" spc="-10" dirty="0">
                <a:latin typeface="Arial"/>
                <a:cs typeface="Arial"/>
              </a:rPr>
              <a:t>em  </a:t>
            </a:r>
            <a:r>
              <a:rPr sz="1800" spc="-5" dirty="0">
                <a:latin typeface="Arial"/>
                <a:cs typeface="Arial"/>
              </a:rPr>
              <a:t>decorrência </a:t>
            </a:r>
            <a:r>
              <a:rPr sz="1800" dirty="0">
                <a:latin typeface="Arial"/>
                <a:cs typeface="Arial"/>
              </a:rPr>
              <a:t>da </a:t>
            </a:r>
            <a:r>
              <a:rPr sz="1800" spc="-10" dirty="0">
                <a:latin typeface="Arial"/>
                <a:cs typeface="Arial"/>
              </a:rPr>
              <a:t>Lei </a:t>
            </a:r>
            <a:r>
              <a:rPr sz="1800" spc="-5" dirty="0">
                <a:latin typeface="Arial"/>
                <a:cs typeface="Arial"/>
              </a:rPr>
              <a:t>Complementar nº 87, de 13 </a:t>
            </a:r>
            <a:r>
              <a:rPr sz="1800" dirty="0">
                <a:latin typeface="Arial"/>
                <a:cs typeface="Arial"/>
              </a:rPr>
              <a:t>de </a:t>
            </a:r>
            <a:r>
              <a:rPr sz="1800" spc="-5" dirty="0">
                <a:latin typeface="Arial"/>
                <a:cs typeface="Arial"/>
              </a:rPr>
              <a:t>setembro de 1996, </a:t>
            </a:r>
            <a:r>
              <a:rPr sz="1800" dirty="0">
                <a:latin typeface="Arial"/>
                <a:cs typeface="Arial"/>
              </a:rPr>
              <a:t>e do </a:t>
            </a:r>
            <a:r>
              <a:rPr sz="1800" spc="-5" dirty="0">
                <a:latin typeface="Arial"/>
                <a:cs typeface="Arial"/>
              </a:rPr>
              <a:t>fundo previsto pelo art.  60 do Ato das Disposições Constitucionais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Transitórias.</a:t>
            </a:r>
            <a:endParaRPr sz="1800">
              <a:latin typeface="Arial"/>
              <a:cs typeface="Arial"/>
            </a:endParaRPr>
          </a:p>
          <a:p>
            <a:pPr marL="12700" marR="8890" algn="just">
              <a:lnSpc>
                <a:spcPts val="2080"/>
              </a:lnSpc>
              <a:spcBef>
                <a:spcPts val="1430"/>
              </a:spcBef>
            </a:pPr>
            <a:r>
              <a:rPr sz="1800" dirty="0">
                <a:latin typeface="Arial"/>
                <a:cs typeface="Arial"/>
              </a:rPr>
              <a:t>§ </a:t>
            </a:r>
            <a:r>
              <a:rPr sz="1800" spc="-5" dirty="0">
                <a:latin typeface="Arial"/>
                <a:cs typeface="Arial"/>
              </a:rPr>
              <a:t>3º </a:t>
            </a:r>
            <a:r>
              <a:rPr sz="1800" dirty="0">
                <a:latin typeface="Arial"/>
                <a:cs typeface="Arial"/>
              </a:rPr>
              <a:t>A </a:t>
            </a:r>
            <a:r>
              <a:rPr sz="1800" spc="-5" dirty="0">
                <a:latin typeface="Arial"/>
                <a:cs typeface="Arial"/>
              </a:rPr>
              <a:t>receita corrente líquida </a:t>
            </a:r>
            <a:r>
              <a:rPr sz="1800" dirty="0">
                <a:latin typeface="Arial"/>
                <a:cs typeface="Arial"/>
              </a:rPr>
              <a:t>será </a:t>
            </a:r>
            <a:r>
              <a:rPr sz="1800" spc="-5" dirty="0">
                <a:latin typeface="Arial"/>
                <a:cs typeface="Arial"/>
              </a:rPr>
              <a:t>apurada somando-se as receitas arrecadadas </a:t>
            </a:r>
            <a:r>
              <a:rPr sz="1800" dirty="0">
                <a:latin typeface="Arial"/>
                <a:cs typeface="Arial"/>
              </a:rPr>
              <a:t>no </a:t>
            </a:r>
            <a:r>
              <a:rPr sz="1800" spc="-5" dirty="0">
                <a:latin typeface="Arial"/>
                <a:cs typeface="Arial"/>
              </a:rPr>
              <a:t>mês </a:t>
            </a:r>
            <a:r>
              <a:rPr sz="1800" spc="-10" dirty="0">
                <a:latin typeface="Arial"/>
                <a:cs typeface="Arial"/>
              </a:rPr>
              <a:t>em  </a:t>
            </a:r>
            <a:r>
              <a:rPr sz="1800" spc="-5" dirty="0">
                <a:latin typeface="Arial"/>
                <a:cs typeface="Arial"/>
              </a:rPr>
              <a:t>referência </a:t>
            </a:r>
            <a:r>
              <a:rPr sz="1800" dirty="0">
                <a:latin typeface="Arial"/>
                <a:cs typeface="Arial"/>
              </a:rPr>
              <a:t>e </a:t>
            </a:r>
            <a:r>
              <a:rPr sz="1800" spc="5" dirty="0">
                <a:latin typeface="Arial"/>
                <a:cs typeface="Arial"/>
              </a:rPr>
              <a:t>nos </a:t>
            </a:r>
            <a:r>
              <a:rPr sz="1800" spc="-10" dirty="0">
                <a:latin typeface="Arial"/>
                <a:cs typeface="Arial"/>
              </a:rPr>
              <a:t>onze </a:t>
            </a:r>
            <a:r>
              <a:rPr sz="1800" spc="-5" dirty="0">
                <a:latin typeface="Arial"/>
                <a:cs typeface="Arial"/>
              </a:rPr>
              <a:t>anteriores, excluídas </a:t>
            </a:r>
            <a:r>
              <a:rPr sz="1800" dirty="0">
                <a:latin typeface="Arial"/>
                <a:cs typeface="Arial"/>
              </a:rPr>
              <a:t>as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duplicidades.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52548" y="342391"/>
            <a:ext cx="598741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RECEITA CORRENTE</a:t>
            </a:r>
            <a:r>
              <a:rPr spc="-25" dirty="0"/>
              <a:t> </a:t>
            </a:r>
            <a:r>
              <a:rPr spc="-5" dirty="0"/>
              <a:t>LÍQUIDA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54683" y="996188"/>
            <a:ext cx="8385809" cy="1138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Arial"/>
                <a:cs typeface="Arial"/>
              </a:rPr>
              <a:t>Lei </a:t>
            </a:r>
            <a:r>
              <a:rPr sz="2000" spc="-5" dirty="0">
                <a:latin typeface="Arial"/>
                <a:cs typeface="Arial"/>
              </a:rPr>
              <a:t>Complementar n°101/2000, Art. </a:t>
            </a:r>
            <a:r>
              <a:rPr sz="2000" dirty="0">
                <a:latin typeface="Arial"/>
                <a:cs typeface="Arial"/>
              </a:rPr>
              <a:t>2°, IV, ‘c’, § 1° e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3°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2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435"/>
              </a:spcBef>
            </a:pPr>
            <a:r>
              <a:rPr sz="2000" b="1" spc="-5" dirty="0">
                <a:latin typeface="Arial"/>
                <a:cs typeface="Arial"/>
              </a:rPr>
              <a:t>Receita Corrente </a:t>
            </a:r>
            <a:r>
              <a:rPr sz="2000" b="1" dirty="0">
                <a:latin typeface="Arial"/>
                <a:cs typeface="Arial"/>
              </a:rPr>
              <a:t>Líquida (RCL) </a:t>
            </a:r>
            <a:r>
              <a:rPr sz="2000" b="1" spc="-5" dirty="0">
                <a:latin typeface="Arial"/>
                <a:cs typeface="Arial"/>
              </a:rPr>
              <a:t>Arrecadada em Exercícios</a:t>
            </a:r>
            <a:r>
              <a:rPr sz="2000" b="1" spc="5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Anteriores</a:t>
            </a:r>
            <a:endParaRPr sz="20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10895" y="2136660"/>
          <a:ext cx="10076815" cy="12985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26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32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7549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b="1" dirty="0">
                          <a:latin typeface="Arial"/>
                          <a:cs typeface="Arial"/>
                        </a:rPr>
                        <a:t>Exercício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244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s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031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2016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244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53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6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7555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2017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244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55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4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7562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2018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244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65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9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7549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2019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244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68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4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1544827" y="3742435"/>
            <a:ext cx="760285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5" dirty="0">
                <a:latin typeface="Arial"/>
                <a:cs typeface="Arial"/>
              </a:rPr>
              <a:t>Receita Corrente Líquida Arrecadada </a:t>
            </a:r>
            <a:r>
              <a:rPr sz="2000" b="1" dirty="0">
                <a:latin typeface="Arial"/>
                <a:cs typeface="Arial"/>
              </a:rPr>
              <a:t>até 1º</a:t>
            </a:r>
            <a:r>
              <a:rPr sz="2000" b="1" spc="3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Quadrimestre/2020</a:t>
            </a:r>
            <a:endParaRPr sz="2000">
              <a:latin typeface="Arial"/>
              <a:cs typeface="Arial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310895" y="4075188"/>
          <a:ext cx="10076815" cy="5276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26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32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754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Receita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Corrente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Líquida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244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26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7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556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spc="-5" dirty="0">
                          <a:latin typeface="Arial"/>
                          <a:cs typeface="Arial"/>
                        </a:rPr>
                        <a:t>Média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Mensal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15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32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52548" y="392684"/>
            <a:ext cx="598741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RECEITA CORRENTE</a:t>
            </a:r>
            <a:r>
              <a:rPr spc="-25" dirty="0"/>
              <a:t> </a:t>
            </a:r>
            <a:r>
              <a:rPr spc="-5" dirty="0"/>
              <a:t>LÍQUIDA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242820" y="1048003"/>
            <a:ext cx="6208395" cy="1137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Arial"/>
                <a:cs typeface="Arial"/>
              </a:rPr>
              <a:t>Lei </a:t>
            </a:r>
            <a:r>
              <a:rPr sz="2000" spc="-5" dirty="0">
                <a:latin typeface="Arial"/>
                <a:cs typeface="Arial"/>
              </a:rPr>
              <a:t>Complementar n°101/2000, Art. </a:t>
            </a:r>
            <a:r>
              <a:rPr sz="2000" dirty="0">
                <a:latin typeface="Arial"/>
                <a:cs typeface="Arial"/>
              </a:rPr>
              <a:t>2°, IV, ‘c’, § 1° e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3°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200">
              <a:latin typeface="Arial"/>
              <a:cs typeface="Arial"/>
            </a:endParaRPr>
          </a:p>
          <a:p>
            <a:pPr marL="635" algn="ctr">
              <a:lnSpc>
                <a:spcPct val="100000"/>
              </a:lnSpc>
              <a:spcBef>
                <a:spcPts val="1420"/>
              </a:spcBef>
            </a:pPr>
            <a:r>
              <a:rPr sz="2000" b="1" dirty="0">
                <a:latin typeface="Arial"/>
                <a:cs typeface="Arial"/>
              </a:rPr>
              <a:t>Evolução da </a:t>
            </a:r>
            <a:r>
              <a:rPr sz="2000" b="1" spc="-5" dirty="0">
                <a:latin typeface="Arial"/>
                <a:cs typeface="Arial"/>
              </a:rPr>
              <a:t>Receita Corrente Líquida</a:t>
            </a:r>
            <a:r>
              <a:rPr sz="2000" b="1" spc="-2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(RCL)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60436" y="2589934"/>
            <a:ext cx="9770698" cy="33363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54655" y="392684"/>
            <a:ext cx="578485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EXECUÇÃO</a:t>
            </a:r>
            <a:r>
              <a:rPr spc="-40" dirty="0"/>
              <a:t> </a:t>
            </a:r>
            <a:r>
              <a:rPr spc="-5" dirty="0"/>
              <a:t>ORÇAMENTÁRIA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68071" y="1048003"/>
            <a:ext cx="9956165" cy="57727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Arial"/>
                <a:cs typeface="Arial"/>
              </a:rPr>
              <a:t>Lei </a:t>
            </a:r>
            <a:r>
              <a:rPr sz="2000" spc="-5" dirty="0">
                <a:latin typeface="Arial"/>
                <a:cs typeface="Arial"/>
              </a:rPr>
              <a:t>Complementar </a:t>
            </a:r>
            <a:r>
              <a:rPr sz="2000" dirty="0">
                <a:latin typeface="Arial"/>
                <a:cs typeface="Arial"/>
              </a:rPr>
              <a:t>nº </a:t>
            </a:r>
            <a:r>
              <a:rPr sz="2000" spc="-5" dirty="0">
                <a:latin typeface="Arial"/>
                <a:cs typeface="Arial"/>
              </a:rPr>
              <a:t>101/2000, Art.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52</a:t>
            </a:r>
            <a:endParaRPr sz="2000">
              <a:latin typeface="Arial"/>
              <a:cs typeface="Arial"/>
            </a:endParaRPr>
          </a:p>
          <a:p>
            <a:pPr marL="12700" marR="5715" algn="just">
              <a:lnSpc>
                <a:spcPct val="96100"/>
              </a:lnSpc>
              <a:spcBef>
                <a:spcPts val="1390"/>
              </a:spcBef>
            </a:pPr>
            <a:r>
              <a:rPr sz="1800" spc="-5" dirty="0">
                <a:latin typeface="Arial"/>
                <a:cs typeface="Arial"/>
              </a:rPr>
              <a:t>LRF, Art. 52 </a:t>
            </a:r>
            <a:r>
              <a:rPr sz="1800" dirty="0">
                <a:latin typeface="Arial"/>
                <a:cs typeface="Arial"/>
              </a:rPr>
              <a:t>- O </a:t>
            </a:r>
            <a:r>
              <a:rPr sz="1800" spc="-5" dirty="0">
                <a:latin typeface="Arial"/>
                <a:cs typeface="Arial"/>
              </a:rPr>
              <a:t>relatório </a:t>
            </a:r>
            <a:r>
              <a:rPr sz="1800" dirty="0">
                <a:latin typeface="Arial"/>
                <a:cs typeface="Arial"/>
              </a:rPr>
              <a:t>a </a:t>
            </a:r>
            <a:r>
              <a:rPr sz="1800" spc="-5" dirty="0">
                <a:latin typeface="Arial"/>
                <a:cs typeface="Arial"/>
              </a:rPr>
              <a:t>que </a:t>
            </a:r>
            <a:r>
              <a:rPr sz="1800" dirty="0">
                <a:latin typeface="Arial"/>
                <a:cs typeface="Arial"/>
              </a:rPr>
              <a:t>se </a:t>
            </a:r>
            <a:r>
              <a:rPr sz="1800" spc="-5" dirty="0">
                <a:latin typeface="Arial"/>
                <a:cs typeface="Arial"/>
              </a:rPr>
              <a:t>refere </a:t>
            </a:r>
            <a:r>
              <a:rPr sz="1800" dirty="0">
                <a:latin typeface="Arial"/>
                <a:cs typeface="Arial"/>
              </a:rPr>
              <a:t>o § </a:t>
            </a:r>
            <a:r>
              <a:rPr sz="1800" spc="-5" dirty="0">
                <a:latin typeface="Arial"/>
                <a:cs typeface="Arial"/>
              </a:rPr>
              <a:t>3º </a:t>
            </a:r>
            <a:r>
              <a:rPr sz="1800" dirty="0">
                <a:latin typeface="Arial"/>
                <a:cs typeface="Arial"/>
              </a:rPr>
              <a:t>do </a:t>
            </a:r>
            <a:r>
              <a:rPr sz="1800" spc="-5" dirty="0">
                <a:latin typeface="Arial"/>
                <a:cs typeface="Arial"/>
              </a:rPr>
              <a:t>Art. 165 da Constituição abrangerá todos </a:t>
            </a:r>
            <a:r>
              <a:rPr sz="1800" spc="-10" dirty="0">
                <a:latin typeface="Arial"/>
                <a:cs typeface="Arial"/>
              </a:rPr>
              <a:t>os  </a:t>
            </a:r>
            <a:r>
              <a:rPr sz="1800" spc="-5" dirty="0">
                <a:latin typeface="Arial"/>
                <a:cs typeface="Arial"/>
              </a:rPr>
              <a:t>Poderes </a:t>
            </a:r>
            <a:r>
              <a:rPr sz="1800" dirty="0">
                <a:latin typeface="Arial"/>
                <a:cs typeface="Arial"/>
              </a:rPr>
              <a:t>e o </a:t>
            </a:r>
            <a:r>
              <a:rPr sz="1800" spc="-5" dirty="0">
                <a:latin typeface="Arial"/>
                <a:cs typeface="Arial"/>
              </a:rPr>
              <a:t>Ministério Público, será publicado até </a:t>
            </a:r>
            <a:r>
              <a:rPr sz="1800" dirty="0">
                <a:latin typeface="Arial"/>
                <a:cs typeface="Arial"/>
              </a:rPr>
              <a:t>trinta </a:t>
            </a:r>
            <a:r>
              <a:rPr sz="1800" spc="-10" dirty="0">
                <a:latin typeface="Arial"/>
                <a:cs typeface="Arial"/>
              </a:rPr>
              <a:t>dias </a:t>
            </a:r>
            <a:r>
              <a:rPr sz="1800" spc="-5" dirty="0">
                <a:latin typeface="Arial"/>
                <a:cs typeface="Arial"/>
              </a:rPr>
              <a:t>após </a:t>
            </a:r>
            <a:r>
              <a:rPr sz="1800" dirty="0">
                <a:latin typeface="Arial"/>
                <a:cs typeface="Arial"/>
              </a:rPr>
              <a:t>o </a:t>
            </a:r>
            <a:r>
              <a:rPr sz="1800" spc="-5" dirty="0">
                <a:latin typeface="Arial"/>
                <a:cs typeface="Arial"/>
              </a:rPr>
              <a:t>encerramento de cada  bimestre </a:t>
            </a:r>
            <a:r>
              <a:rPr sz="1800" dirty="0">
                <a:latin typeface="Arial"/>
                <a:cs typeface="Arial"/>
              </a:rPr>
              <a:t>e </a:t>
            </a:r>
            <a:r>
              <a:rPr sz="1800" spc="-5" dirty="0">
                <a:latin typeface="Arial"/>
                <a:cs typeface="Arial"/>
              </a:rPr>
              <a:t>composto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de: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ts val="2120"/>
              </a:lnSpc>
              <a:spcBef>
                <a:spcPts val="1295"/>
              </a:spcBef>
            </a:pPr>
            <a:r>
              <a:rPr sz="1800" dirty="0">
                <a:latin typeface="Arial"/>
                <a:cs typeface="Arial"/>
              </a:rPr>
              <a:t>I - </a:t>
            </a:r>
            <a:r>
              <a:rPr sz="1800" spc="-10" dirty="0">
                <a:latin typeface="Arial"/>
                <a:cs typeface="Arial"/>
              </a:rPr>
              <a:t>balanço </a:t>
            </a:r>
            <a:r>
              <a:rPr sz="1800" spc="-5" dirty="0">
                <a:latin typeface="Arial"/>
                <a:cs typeface="Arial"/>
              </a:rPr>
              <a:t>orçamentário, que especificará, por categoria econômica,</a:t>
            </a:r>
            <a:r>
              <a:rPr sz="1800" spc="6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as:</a:t>
            </a:r>
            <a:endParaRPr sz="1800">
              <a:latin typeface="Arial"/>
              <a:cs typeface="Arial"/>
            </a:endParaRPr>
          </a:p>
          <a:p>
            <a:pPr marL="279400" indent="-267335">
              <a:lnSpc>
                <a:spcPts val="2070"/>
              </a:lnSpc>
              <a:buAutoNum type="alphaLcParenR"/>
              <a:tabLst>
                <a:tab pos="280035" algn="l"/>
              </a:tabLst>
            </a:pPr>
            <a:r>
              <a:rPr sz="1800" spc="-5" dirty="0">
                <a:latin typeface="Arial"/>
                <a:cs typeface="Arial"/>
              </a:rPr>
              <a:t>receitas por fonte, informando as realizadas </a:t>
            </a:r>
            <a:r>
              <a:rPr sz="1800" dirty="0">
                <a:latin typeface="Arial"/>
                <a:cs typeface="Arial"/>
              </a:rPr>
              <a:t>e a </a:t>
            </a:r>
            <a:r>
              <a:rPr sz="1800" spc="-5" dirty="0">
                <a:latin typeface="Arial"/>
                <a:cs typeface="Arial"/>
              </a:rPr>
              <a:t>realizar, </a:t>
            </a:r>
            <a:r>
              <a:rPr sz="1800" spc="-10" dirty="0">
                <a:latin typeface="Arial"/>
                <a:cs typeface="Arial"/>
              </a:rPr>
              <a:t>bem </a:t>
            </a:r>
            <a:r>
              <a:rPr sz="1800" spc="-5" dirty="0">
                <a:latin typeface="Arial"/>
                <a:cs typeface="Arial"/>
              </a:rPr>
              <a:t>como </a:t>
            </a:r>
            <a:r>
              <a:rPr sz="1800" dirty="0">
                <a:latin typeface="Arial"/>
                <a:cs typeface="Arial"/>
              </a:rPr>
              <a:t>a </a:t>
            </a:r>
            <a:r>
              <a:rPr sz="1800" spc="-5" dirty="0">
                <a:latin typeface="Arial"/>
                <a:cs typeface="Arial"/>
              </a:rPr>
              <a:t>previsão</a:t>
            </a:r>
            <a:r>
              <a:rPr sz="1800" spc="5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atualizada;</a:t>
            </a:r>
            <a:endParaRPr sz="1800">
              <a:latin typeface="Arial"/>
              <a:cs typeface="Arial"/>
            </a:endParaRPr>
          </a:p>
          <a:p>
            <a:pPr marL="12700" marR="7620">
              <a:lnSpc>
                <a:spcPts val="2080"/>
              </a:lnSpc>
              <a:spcBef>
                <a:spcPts val="90"/>
              </a:spcBef>
              <a:buAutoNum type="alphaLcParenR"/>
              <a:tabLst>
                <a:tab pos="347980" algn="l"/>
                <a:tab pos="348615" algn="l"/>
                <a:tab pos="1457960" algn="l"/>
                <a:tab pos="1919605" algn="l"/>
                <a:tab pos="2637155" algn="l"/>
                <a:tab pos="3024505" algn="l"/>
                <a:tab pos="4108450" algn="l"/>
                <a:tab pos="5650865" algn="l"/>
                <a:tab pos="5911215" algn="l"/>
                <a:tab pos="6855459" algn="l"/>
                <a:tab pos="7446645" algn="l"/>
                <a:tab pos="7705725" algn="l"/>
                <a:tab pos="8816340" algn="l"/>
                <a:tab pos="9076690" algn="l"/>
              </a:tabLst>
            </a:pPr>
            <a:r>
              <a:rPr sz="1800" spc="-10" dirty="0">
                <a:latin typeface="Arial"/>
                <a:cs typeface="Arial"/>
              </a:rPr>
              <a:t>de</a:t>
            </a:r>
            <a:r>
              <a:rPr sz="1800" spc="1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pe</a:t>
            </a:r>
            <a:r>
              <a:rPr sz="1800" spc="-5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	</a:t>
            </a:r>
            <a:r>
              <a:rPr sz="1800" spc="-10" dirty="0">
                <a:latin typeface="Arial"/>
                <a:cs typeface="Arial"/>
              </a:rPr>
              <a:t>po</a:t>
            </a:r>
            <a:r>
              <a:rPr sz="1800" dirty="0">
                <a:latin typeface="Arial"/>
                <a:cs typeface="Arial"/>
              </a:rPr>
              <a:t>r	</a:t>
            </a:r>
            <a:r>
              <a:rPr sz="1800" spc="-10" dirty="0">
                <a:latin typeface="Arial"/>
                <a:cs typeface="Arial"/>
              </a:rPr>
              <a:t>g</a:t>
            </a:r>
            <a:r>
              <a:rPr sz="1800" spc="1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up</a:t>
            </a:r>
            <a:r>
              <a:rPr sz="1800" dirty="0">
                <a:latin typeface="Arial"/>
                <a:cs typeface="Arial"/>
              </a:rPr>
              <a:t>o	</a:t>
            </a:r>
            <a:r>
              <a:rPr sz="1800" spc="-10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e	</a:t>
            </a:r>
            <a:r>
              <a:rPr sz="1800" spc="-10" dirty="0">
                <a:latin typeface="Arial"/>
                <a:cs typeface="Arial"/>
              </a:rPr>
              <a:t>na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10" dirty="0">
                <a:latin typeface="Arial"/>
                <a:cs typeface="Arial"/>
              </a:rPr>
              <a:t>z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,	</a:t>
            </a:r>
            <a:r>
              <a:rPr sz="1800" spc="-1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10" dirty="0">
                <a:latin typeface="Arial"/>
                <a:cs typeface="Arial"/>
              </a:rPr>
              <a:t>s</a:t>
            </a:r>
            <a:r>
              <a:rPr sz="1800" dirty="0">
                <a:latin typeface="Arial"/>
                <a:cs typeface="Arial"/>
              </a:rPr>
              <a:t>cr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spc="5" dirty="0">
                <a:latin typeface="Arial"/>
                <a:cs typeface="Arial"/>
              </a:rPr>
              <a:t>a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spc="5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o	a	</a:t>
            </a:r>
            <a:r>
              <a:rPr sz="1800" spc="-10" dirty="0">
                <a:latin typeface="Arial"/>
                <a:cs typeface="Arial"/>
              </a:rPr>
              <a:t>do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ç</a:t>
            </a:r>
            <a:r>
              <a:rPr sz="1800" spc="5" dirty="0">
                <a:latin typeface="Arial"/>
                <a:cs typeface="Arial"/>
              </a:rPr>
              <a:t>ã</a:t>
            </a:r>
            <a:r>
              <a:rPr sz="1800" dirty="0">
                <a:latin typeface="Arial"/>
                <a:cs typeface="Arial"/>
              </a:rPr>
              <a:t>o	</a:t>
            </a:r>
            <a:r>
              <a:rPr sz="1800" spc="5" dirty="0">
                <a:latin typeface="Arial"/>
                <a:cs typeface="Arial"/>
              </a:rPr>
              <a:t>p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ra	o	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x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rcíc</a:t>
            </a:r>
            <a:r>
              <a:rPr sz="1800" spc="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,	a	</a:t>
            </a:r>
            <a:r>
              <a:rPr sz="1800" spc="-10" dirty="0">
                <a:latin typeface="Arial"/>
                <a:cs typeface="Arial"/>
              </a:rPr>
              <a:t>de</a:t>
            </a:r>
            <a:r>
              <a:rPr sz="1800" spc="-5" dirty="0">
                <a:latin typeface="Arial"/>
                <a:cs typeface="Arial"/>
              </a:rPr>
              <a:t>s</a:t>
            </a:r>
            <a:r>
              <a:rPr sz="1800" spc="5" dirty="0">
                <a:latin typeface="Arial"/>
                <a:cs typeface="Arial"/>
              </a:rPr>
              <a:t>p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s</a:t>
            </a:r>
            <a:r>
              <a:rPr sz="1800" dirty="0">
                <a:latin typeface="Arial"/>
                <a:cs typeface="Arial"/>
              </a:rPr>
              <a:t>a  </a:t>
            </a:r>
            <a:r>
              <a:rPr sz="1800" spc="-5" dirty="0">
                <a:latin typeface="Arial"/>
                <a:cs typeface="Arial"/>
              </a:rPr>
              <a:t>liquidada </a:t>
            </a:r>
            <a:r>
              <a:rPr sz="1800" dirty="0">
                <a:latin typeface="Arial"/>
                <a:cs typeface="Arial"/>
              </a:rPr>
              <a:t>e o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saldo;</a:t>
            </a:r>
            <a:endParaRPr sz="1800">
              <a:latin typeface="Arial"/>
              <a:cs typeface="Arial"/>
            </a:endParaRPr>
          </a:p>
          <a:p>
            <a:pPr marL="12700" algn="just">
              <a:lnSpc>
                <a:spcPts val="2110"/>
              </a:lnSpc>
              <a:spcBef>
                <a:spcPts val="1250"/>
              </a:spcBef>
            </a:pPr>
            <a:r>
              <a:rPr sz="1800" dirty="0">
                <a:latin typeface="Arial"/>
                <a:cs typeface="Arial"/>
              </a:rPr>
              <a:t>II - </a:t>
            </a:r>
            <a:r>
              <a:rPr sz="1800" spc="-5" dirty="0">
                <a:latin typeface="Arial"/>
                <a:cs typeface="Arial"/>
              </a:rPr>
              <a:t>demonstrativos da execução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das:</a:t>
            </a:r>
            <a:endParaRPr sz="1800">
              <a:latin typeface="Arial"/>
              <a:cs typeface="Arial"/>
            </a:endParaRPr>
          </a:p>
          <a:p>
            <a:pPr marL="12700" marR="7620" algn="just">
              <a:lnSpc>
                <a:spcPct val="95800"/>
              </a:lnSpc>
              <a:spcBef>
                <a:spcPts val="40"/>
              </a:spcBef>
              <a:buAutoNum type="alphaLcParenR"/>
              <a:tabLst>
                <a:tab pos="363220" algn="l"/>
              </a:tabLst>
            </a:pPr>
            <a:r>
              <a:rPr sz="1800" spc="-5" dirty="0">
                <a:latin typeface="Arial"/>
                <a:cs typeface="Arial"/>
              </a:rPr>
              <a:t>receitas, por categoria econômica </a:t>
            </a:r>
            <a:r>
              <a:rPr sz="1800" dirty="0">
                <a:latin typeface="Arial"/>
                <a:cs typeface="Arial"/>
              </a:rPr>
              <a:t>e </a:t>
            </a:r>
            <a:r>
              <a:rPr sz="1800" spc="-5" dirty="0">
                <a:latin typeface="Arial"/>
                <a:cs typeface="Arial"/>
              </a:rPr>
              <a:t>fonte, especificando </a:t>
            </a:r>
            <a:r>
              <a:rPr sz="1800" dirty="0">
                <a:latin typeface="Arial"/>
                <a:cs typeface="Arial"/>
              </a:rPr>
              <a:t>a </a:t>
            </a:r>
            <a:r>
              <a:rPr sz="1800" spc="-5" dirty="0">
                <a:latin typeface="Arial"/>
                <a:cs typeface="Arial"/>
              </a:rPr>
              <a:t>previsão inicial, </a:t>
            </a:r>
            <a:r>
              <a:rPr sz="1800" dirty="0">
                <a:latin typeface="Arial"/>
                <a:cs typeface="Arial"/>
              </a:rPr>
              <a:t>a </a:t>
            </a:r>
            <a:r>
              <a:rPr sz="1800" spc="-5" dirty="0">
                <a:latin typeface="Arial"/>
                <a:cs typeface="Arial"/>
              </a:rPr>
              <a:t>previsão  atualizada </a:t>
            </a:r>
            <a:r>
              <a:rPr sz="1800" dirty="0">
                <a:latin typeface="Arial"/>
                <a:cs typeface="Arial"/>
              </a:rPr>
              <a:t>para o </a:t>
            </a:r>
            <a:r>
              <a:rPr sz="1800" spc="-5" dirty="0">
                <a:latin typeface="Arial"/>
                <a:cs typeface="Arial"/>
              </a:rPr>
              <a:t>exercício, </a:t>
            </a:r>
            <a:r>
              <a:rPr sz="1800" dirty="0">
                <a:latin typeface="Arial"/>
                <a:cs typeface="Arial"/>
              </a:rPr>
              <a:t>a </a:t>
            </a:r>
            <a:r>
              <a:rPr sz="1800" spc="-5" dirty="0">
                <a:latin typeface="Arial"/>
                <a:cs typeface="Arial"/>
              </a:rPr>
              <a:t>receita realizada no bimestre, </a:t>
            </a:r>
            <a:r>
              <a:rPr sz="1800" dirty="0">
                <a:latin typeface="Arial"/>
                <a:cs typeface="Arial"/>
              </a:rPr>
              <a:t>a </a:t>
            </a:r>
            <a:r>
              <a:rPr sz="1800" spc="-5" dirty="0">
                <a:latin typeface="Arial"/>
                <a:cs typeface="Arial"/>
              </a:rPr>
              <a:t>realizada no exercício </a:t>
            </a:r>
            <a:r>
              <a:rPr sz="1800" dirty="0">
                <a:latin typeface="Arial"/>
                <a:cs typeface="Arial"/>
              </a:rPr>
              <a:t>e a </a:t>
            </a:r>
            <a:r>
              <a:rPr sz="1800" spc="-5" dirty="0">
                <a:latin typeface="Arial"/>
                <a:cs typeface="Arial"/>
              </a:rPr>
              <a:t>previsão 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realizar;</a:t>
            </a:r>
            <a:endParaRPr sz="1800">
              <a:latin typeface="Arial"/>
              <a:cs typeface="Arial"/>
            </a:endParaRPr>
          </a:p>
          <a:p>
            <a:pPr marL="12700" marR="6350" algn="just">
              <a:lnSpc>
                <a:spcPts val="2060"/>
              </a:lnSpc>
              <a:spcBef>
                <a:spcPts val="70"/>
              </a:spcBef>
              <a:buAutoNum type="alphaLcParenR"/>
              <a:tabLst>
                <a:tab pos="304165" algn="l"/>
              </a:tabLst>
            </a:pPr>
            <a:r>
              <a:rPr sz="1800" spc="-10" dirty="0">
                <a:latin typeface="Arial"/>
                <a:cs typeface="Arial"/>
              </a:rPr>
              <a:t>despesas, por </a:t>
            </a:r>
            <a:r>
              <a:rPr sz="1800" spc="-5" dirty="0">
                <a:latin typeface="Arial"/>
                <a:cs typeface="Arial"/>
              </a:rPr>
              <a:t>categoria econômica </a:t>
            </a:r>
            <a:r>
              <a:rPr sz="1800" dirty="0">
                <a:latin typeface="Arial"/>
                <a:cs typeface="Arial"/>
              </a:rPr>
              <a:t>e </a:t>
            </a:r>
            <a:r>
              <a:rPr sz="1800" spc="-5" dirty="0">
                <a:latin typeface="Arial"/>
                <a:cs typeface="Arial"/>
              </a:rPr>
              <a:t>grupo de natureza da </a:t>
            </a:r>
            <a:r>
              <a:rPr sz="1800" spc="-10" dirty="0">
                <a:latin typeface="Arial"/>
                <a:cs typeface="Arial"/>
              </a:rPr>
              <a:t>despesa, </a:t>
            </a:r>
            <a:r>
              <a:rPr sz="1800" spc="-5" dirty="0">
                <a:latin typeface="Arial"/>
                <a:cs typeface="Arial"/>
              </a:rPr>
              <a:t>discriminando </a:t>
            </a:r>
            <a:r>
              <a:rPr sz="1800" spc="-10" dirty="0">
                <a:latin typeface="Arial"/>
                <a:cs typeface="Arial"/>
              </a:rPr>
              <a:t>dotação  </a:t>
            </a:r>
            <a:r>
              <a:rPr sz="1800" spc="-5" dirty="0">
                <a:latin typeface="Arial"/>
                <a:cs typeface="Arial"/>
              </a:rPr>
              <a:t>inicial, dotação para </a:t>
            </a:r>
            <a:r>
              <a:rPr sz="1800" dirty="0">
                <a:latin typeface="Arial"/>
                <a:cs typeface="Arial"/>
              </a:rPr>
              <a:t>o </a:t>
            </a:r>
            <a:r>
              <a:rPr sz="1800" spc="-5" dirty="0">
                <a:latin typeface="Arial"/>
                <a:cs typeface="Arial"/>
              </a:rPr>
              <a:t>exercício, </a:t>
            </a:r>
            <a:r>
              <a:rPr sz="1800" spc="-10" dirty="0">
                <a:latin typeface="Arial"/>
                <a:cs typeface="Arial"/>
              </a:rPr>
              <a:t>despesas </a:t>
            </a:r>
            <a:r>
              <a:rPr sz="1800" spc="-5" dirty="0">
                <a:latin typeface="Arial"/>
                <a:cs typeface="Arial"/>
              </a:rPr>
              <a:t>empenhada </a:t>
            </a:r>
            <a:r>
              <a:rPr sz="1800" dirty="0">
                <a:latin typeface="Arial"/>
                <a:cs typeface="Arial"/>
              </a:rPr>
              <a:t>e </a:t>
            </a:r>
            <a:r>
              <a:rPr sz="1800" spc="-5" dirty="0">
                <a:latin typeface="Arial"/>
                <a:cs typeface="Arial"/>
              </a:rPr>
              <a:t>liquidada, no bimestre </a:t>
            </a:r>
            <a:r>
              <a:rPr sz="1800" dirty="0">
                <a:latin typeface="Arial"/>
                <a:cs typeface="Arial"/>
              </a:rPr>
              <a:t>e </a:t>
            </a:r>
            <a:r>
              <a:rPr sz="1800" spc="-5" dirty="0">
                <a:latin typeface="Arial"/>
                <a:cs typeface="Arial"/>
              </a:rPr>
              <a:t>no</a:t>
            </a:r>
            <a:r>
              <a:rPr sz="1800" spc="7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exercício;</a:t>
            </a:r>
            <a:endParaRPr sz="1800">
              <a:latin typeface="Arial"/>
              <a:cs typeface="Arial"/>
            </a:endParaRPr>
          </a:p>
          <a:p>
            <a:pPr marL="266700" indent="-254635" algn="just">
              <a:lnSpc>
                <a:spcPts val="2039"/>
              </a:lnSpc>
              <a:buAutoNum type="alphaLcParenR"/>
              <a:tabLst>
                <a:tab pos="267335" algn="l"/>
              </a:tabLst>
            </a:pPr>
            <a:r>
              <a:rPr sz="1800" spc="-10" dirty="0">
                <a:latin typeface="Arial"/>
                <a:cs typeface="Arial"/>
              </a:rPr>
              <a:t>despesas, </a:t>
            </a:r>
            <a:r>
              <a:rPr sz="1800" spc="-5" dirty="0">
                <a:latin typeface="Arial"/>
                <a:cs typeface="Arial"/>
              </a:rPr>
              <a:t>por </a:t>
            </a:r>
            <a:r>
              <a:rPr sz="1800" spc="-10" dirty="0">
                <a:latin typeface="Arial"/>
                <a:cs typeface="Arial"/>
              </a:rPr>
              <a:t>função 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subfunção.</a:t>
            </a:r>
            <a:endParaRPr sz="1800">
              <a:latin typeface="Arial"/>
              <a:cs typeface="Arial"/>
            </a:endParaRPr>
          </a:p>
          <a:p>
            <a:pPr marL="12700" marR="5080" algn="just">
              <a:lnSpc>
                <a:spcPts val="2060"/>
              </a:lnSpc>
              <a:spcBef>
                <a:spcPts val="1445"/>
              </a:spcBef>
            </a:pPr>
            <a:r>
              <a:rPr sz="1800" dirty="0">
                <a:latin typeface="Arial"/>
                <a:cs typeface="Arial"/>
              </a:rPr>
              <a:t>§ </a:t>
            </a:r>
            <a:r>
              <a:rPr sz="1800" spc="-5" dirty="0">
                <a:latin typeface="Arial"/>
                <a:cs typeface="Arial"/>
              </a:rPr>
              <a:t>1º </a:t>
            </a:r>
            <a:r>
              <a:rPr sz="1800" dirty="0">
                <a:latin typeface="Arial"/>
                <a:cs typeface="Arial"/>
              </a:rPr>
              <a:t>Os </a:t>
            </a:r>
            <a:r>
              <a:rPr sz="1800" spc="-5" dirty="0">
                <a:latin typeface="Arial"/>
                <a:cs typeface="Arial"/>
              </a:rPr>
              <a:t>valores referentes </a:t>
            </a:r>
            <a:r>
              <a:rPr sz="1800" dirty="0">
                <a:latin typeface="Arial"/>
                <a:cs typeface="Arial"/>
              </a:rPr>
              <a:t>ao </a:t>
            </a:r>
            <a:r>
              <a:rPr sz="1800" spc="-5" dirty="0">
                <a:latin typeface="Arial"/>
                <a:cs typeface="Arial"/>
              </a:rPr>
              <a:t>refinanciamento da dívida mobiliária constarão destacadamente   </a:t>
            </a:r>
            <a:r>
              <a:rPr sz="1800" spc="-10" dirty="0">
                <a:latin typeface="Arial"/>
                <a:cs typeface="Arial"/>
              </a:rPr>
              <a:t>nas </a:t>
            </a:r>
            <a:r>
              <a:rPr sz="1800" spc="-5" dirty="0">
                <a:latin typeface="Arial"/>
                <a:cs typeface="Arial"/>
              </a:rPr>
              <a:t>receitas de </a:t>
            </a:r>
            <a:r>
              <a:rPr sz="1800" spc="-10" dirty="0">
                <a:latin typeface="Arial"/>
                <a:cs typeface="Arial"/>
              </a:rPr>
              <a:t>operações </a:t>
            </a:r>
            <a:r>
              <a:rPr sz="1800" dirty="0">
                <a:latin typeface="Arial"/>
                <a:cs typeface="Arial"/>
              </a:rPr>
              <a:t>de </a:t>
            </a:r>
            <a:r>
              <a:rPr sz="1800" spc="-5" dirty="0">
                <a:latin typeface="Arial"/>
                <a:cs typeface="Arial"/>
              </a:rPr>
              <a:t>crédito </a:t>
            </a:r>
            <a:r>
              <a:rPr sz="1800" dirty="0">
                <a:latin typeface="Arial"/>
                <a:cs typeface="Arial"/>
              </a:rPr>
              <a:t>e </a:t>
            </a:r>
            <a:r>
              <a:rPr sz="1800" spc="-5" dirty="0">
                <a:latin typeface="Arial"/>
                <a:cs typeface="Arial"/>
              </a:rPr>
              <a:t>nas despesas com amortização da</a:t>
            </a:r>
            <a:r>
              <a:rPr sz="1800" spc="7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dívida.</a:t>
            </a:r>
            <a:endParaRPr sz="1800">
              <a:latin typeface="Arial"/>
              <a:cs typeface="Arial"/>
            </a:endParaRPr>
          </a:p>
          <a:p>
            <a:pPr marL="12700" marR="10160" algn="just">
              <a:lnSpc>
                <a:spcPts val="2060"/>
              </a:lnSpc>
              <a:spcBef>
                <a:spcPts val="20"/>
              </a:spcBef>
            </a:pPr>
            <a:r>
              <a:rPr sz="1800" dirty="0">
                <a:latin typeface="Arial"/>
                <a:cs typeface="Arial"/>
              </a:rPr>
              <a:t>§ </a:t>
            </a:r>
            <a:r>
              <a:rPr sz="1800" spc="-5" dirty="0">
                <a:latin typeface="Arial"/>
                <a:cs typeface="Arial"/>
              </a:rPr>
              <a:t>2º </a:t>
            </a:r>
            <a:r>
              <a:rPr sz="1800" dirty="0">
                <a:latin typeface="Arial"/>
                <a:cs typeface="Arial"/>
              </a:rPr>
              <a:t>O </a:t>
            </a:r>
            <a:r>
              <a:rPr sz="1800" spc="-5" dirty="0">
                <a:latin typeface="Arial"/>
                <a:cs typeface="Arial"/>
              </a:rPr>
              <a:t>descumprimento do prazo previsto </a:t>
            </a:r>
            <a:r>
              <a:rPr sz="1800" dirty="0">
                <a:latin typeface="Arial"/>
                <a:cs typeface="Arial"/>
              </a:rPr>
              <a:t>neste </a:t>
            </a:r>
            <a:r>
              <a:rPr sz="1800" spc="-5" dirty="0">
                <a:latin typeface="Arial"/>
                <a:cs typeface="Arial"/>
              </a:rPr>
              <a:t>artigo </a:t>
            </a:r>
            <a:r>
              <a:rPr sz="1800" dirty="0">
                <a:latin typeface="Arial"/>
                <a:cs typeface="Arial"/>
              </a:rPr>
              <a:t>sujeita o </a:t>
            </a:r>
            <a:r>
              <a:rPr sz="1800" spc="-5" dirty="0">
                <a:latin typeface="Arial"/>
                <a:cs typeface="Arial"/>
              </a:rPr>
              <a:t>ente às sanções previstas no </a:t>
            </a:r>
            <a:r>
              <a:rPr sz="1800" dirty="0">
                <a:latin typeface="Arial"/>
                <a:cs typeface="Arial"/>
              </a:rPr>
              <a:t>§ </a:t>
            </a:r>
            <a:r>
              <a:rPr sz="1800" spc="-10" dirty="0">
                <a:latin typeface="Arial"/>
                <a:cs typeface="Arial"/>
              </a:rPr>
              <a:t>2º  </a:t>
            </a:r>
            <a:r>
              <a:rPr sz="1800" spc="-5" dirty="0">
                <a:latin typeface="Arial"/>
                <a:cs typeface="Arial"/>
              </a:rPr>
              <a:t>do Art.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51.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54655" y="520699"/>
            <a:ext cx="578485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EXECUÇÃO</a:t>
            </a:r>
            <a:r>
              <a:rPr spc="-40" dirty="0"/>
              <a:t> </a:t>
            </a:r>
            <a:r>
              <a:rPr spc="-5" dirty="0"/>
              <a:t>ORÇAMENTÁRIA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132835" y="1174496"/>
            <a:ext cx="442722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"/>
                <a:cs typeface="Arial"/>
              </a:rPr>
              <a:t>Lei </a:t>
            </a:r>
            <a:r>
              <a:rPr sz="2000" spc="-5" dirty="0">
                <a:latin typeface="Arial"/>
                <a:cs typeface="Arial"/>
              </a:rPr>
              <a:t>Complementar </a:t>
            </a:r>
            <a:r>
              <a:rPr sz="2000" dirty="0">
                <a:latin typeface="Arial"/>
                <a:cs typeface="Arial"/>
              </a:rPr>
              <a:t>nº </a:t>
            </a:r>
            <a:r>
              <a:rPr sz="2000" spc="-5" dirty="0">
                <a:latin typeface="Arial"/>
                <a:cs typeface="Arial"/>
              </a:rPr>
              <a:t>101/2000, Art.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52</a:t>
            </a:r>
            <a:endParaRPr sz="20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10895" y="1673352"/>
          <a:ext cx="10076815" cy="44519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46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16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7562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Receitas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Arrecadadas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2561">
                <a:tc>
                  <a:txBody>
                    <a:bodyPr/>
                    <a:lstStyle/>
                    <a:p>
                      <a:pPr marL="63500">
                        <a:lnSpc>
                          <a:spcPts val="1764"/>
                        </a:lnSpc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Receitas Correntes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 (I)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55244" algn="r">
                        <a:lnSpc>
                          <a:spcPts val="1764"/>
                        </a:lnSpc>
                      </a:pPr>
                      <a:r>
                        <a:rPr sz="1500" b="1" spc="5" dirty="0">
                          <a:latin typeface="Arial"/>
                          <a:cs typeface="Arial"/>
                        </a:rPr>
                        <a:t>28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2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601">
                <a:tc>
                  <a:txBody>
                    <a:bodyPr/>
                    <a:lstStyle/>
                    <a:p>
                      <a:pPr marL="63500">
                        <a:lnSpc>
                          <a:spcPts val="1785"/>
                        </a:lnSpc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Receita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Tributária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ts val="1785"/>
                        </a:lnSpc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90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18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marL="63500">
                        <a:lnSpc>
                          <a:spcPts val="1780"/>
                        </a:lnSpc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Receita de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Contribuições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ts val="1780"/>
                        </a:lnSpc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89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72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601">
                <a:tc>
                  <a:txBody>
                    <a:bodyPr/>
                    <a:lstStyle/>
                    <a:p>
                      <a:pPr marL="63500">
                        <a:lnSpc>
                          <a:spcPts val="1780"/>
                        </a:lnSpc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Receita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Patrimonial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ts val="1780"/>
                        </a:lnSpc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01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91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601">
                <a:tc>
                  <a:txBody>
                    <a:bodyPr/>
                    <a:lstStyle/>
                    <a:p>
                      <a:pPr marL="63500">
                        <a:lnSpc>
                          <a:spcPts val="1785"/>
                        </a:lnSpc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Receita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Agropecuária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ts val="1785"/>
                        </a:lnSpc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601">
                <a:tc>
                  <a:txBody>
                    <a:bodyPr/>
                    <a:lstStyle/>
                    <a:p>
                      <a:pPr marL="63500">
                        <a:lnSpc>
                          <a:spcPts val="1780"/>
                        </a:lnSpc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Receita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Industrial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ts val="1780"/>
                        </a:lnSpc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4601">
                <a:tc>
                  <a:txBody>
                    <a:bodyPr/>
                    <a:lstStyle/>
                    <a:p>
                      <a:pPr marL="63500">
                        <a:lnSpc>
                          <a:spcPts val="1785"/>
                        </a:lnSpc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Receita de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Serviços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ts val="1785"/>
                        </a:lnSpc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22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marL="63500">
                        <a:lnSpc>
                          <a:spcPts val="1780"/>
                        </a:lnSpc>
                      </a:pPr>
                      <a:r>
                        <a:rPr sz="1500" spc="-5" dirty="0">
                          <a:latin typeface="Arial"/>
                          <a:cs typeface="Arial"/>
                        </a:rPr>
                        <a:t>Transferências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Correntes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ts val="1780"/>
                        </a:lnSpc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17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2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4601">
                <a:tc>
                  <a:txBody>
                    <a:bodyPr/>
                    <a:lstStyle/>
                    <a:p>
                      <a:pPr marL="63500">
                        <a:lnSpc>
                          <a:spcPts val="1780"/>
                        </a:lnSpc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(-)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Deduções das Transferências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Correntes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ts val="1780"/>
                        </a:lnSpc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65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6636">
                <a:tc>
                  <a:txBody>
                    <a:bodyPr/>
                    <a:lstStyle/>
                    <a:p>
                      <a:pPr marL="63500">
                        <a:lnSpc>
                          <a:spcPts val="1785"/>
                        </a:lnSpc>
                      </a:pPr>
                      <a:r>
                        <a:rPr sz="1500" spc="-5" dirty="0">
                          <a:latin typeface="Arial"/>
                          <a:cs typeface="Arial"/>
                        </a:rPr>
                        <a:t>Outras Receitas</a:t>
                      </a:r>
                      <a:r>
                        <a:rPr sz="15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Correntes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ts val="1785"/>
                        </a:lnSpc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48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34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93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4759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Receitas de Capital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(II)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b="1" spc="5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38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96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4601">
                <a:tc>
                  <a:txBody>
                    <a:bodyPr/>
                    <a:lstStyle/>
                    <a:p>
                      <a:pPr marL="63500">
                        <a:lnSpc>
                          <a:spcPts val="1785"/>
                        </a:lnSpc>
                      </a:pPr>
                      <a:r>
                        <a:rPr sz="1500" spc="-5" dirty="0">
                          <a:latin typeface="Arial"/>
                          <a:cs typeface="Arial"/>
                        </a:rPr>
                        <a:t>Operações de</a:t>
                      </a:r>
                      <a:r>
                        <a:rPr sz="15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Crédito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ts val="1785"/>
                        </a:lnSpc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4602">
                <a:tc>
                  <a:txBody>
                    <a:bodyPr/>
                    <a:lstStyle/>
                    <a:p>
                      <a:pPr marL="63500">
                        <a:lnSpc>
                          <a:spcPts val="1780"/>
                        </a:lnSpc>
                      </a:pPr>
                      <a:r>
                        <a:rPr sz="1500" spc="-5" dirty="0">
                          <a:latin typeface="Arial"/>
                          <a:cs typeface="Arial"/>
                        </a:rPr>
                        <a:t>Alienação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de 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Bens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ts val="1780"/>
                        </a:lnSpc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4601">
                <a:tc>
                  <a:txBody>
                    <a:bodyPr/>
                    <a:lstStyle/>
                    <a:p>
                      <a:pPr marL="63500">
                        <a:lnSpc>
                          <a:spcPts val="1785"/>
                        </a:lnSpc>
                      </a:pPr>
                      <a:r>
                        <a:rPr sz="1500" spc="-5" dirty="0">
                          <a:latin typeface="Arial"/>
                          <a:cs typeface="Arial"/>
                        </a:rPr>
                        <a:t>Amortização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Empréstimos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ts val="1785"/>
                        </a:lnSpc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4601">
                <a:tc>
                  <a:txBody>
                    <a:bodyPr/>
                    <a:lstStyle/>
                    <a:p>
                      <a:pPr marL="63500">
                        <a:lnSpc>
                          <a:spcPts val="1780"/>
                        </a:lnSpc>
                      </a:pPr>
                      <a:r>
                        <a:rPr sz="1500" spc="-5" dirty="0">
                          <a:latin typeface="Arial"/>
                          <a:cs typeface="Arial"/>
                        </a:rPr>
                        <a:t>Transferências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Capital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ts val="1780"/>
                        </a:lnSpc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38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96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6636">
                <a:tc>
                  <a:txBody>
                    <a:bodyPr/>
                    <a:lstStyle/>
                    <a:p>
                      <a:pPr marL="63500">
                        <a:lnSpc>
                          <a:spcPts val="1785"/>
                        </a:lnSpc>
                      </a:pPr>
                      <a:r>
                        <a:rPr sz="1500" spc="-5" dirty="0">
                          <a:latin typeface="Arial"/>
                          <a:cs typeface="Arial"/>
                        </a:rPr>
                        <a:t>Outras Receitas de</a:t>
                      </a:r>
                      <a:r>
                        <a:rPr sz="15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Capital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ts val="1785"/>
                        </a:lnSpc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7556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b="1" dirty="0">
                          <a:latin typeface="Arial"/>
                          <a:cs typeface="Arial"/>
                        </a:rPr>
                        <a:t>Total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(III)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=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(I+II)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244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b="1" spc="5" dirty="0">
                          <a:latin typeface="Arial"/>
                          <a:cs typeface="Arial"/>
                        </a:rPr>
                        <a:t>28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8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54655" y="392684"/>
            <a:ext cx="578485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EXECUÇÃO</a:t>
            </a:r>
            <a:r>
              <a:rPr spc="-40" dirty="0"/>
              <a:t> </a:t>
            </a:r>
            <a:r>
              <a:rPr spc="-5" dirty="0"/>
              <a:t>ORÇAMENTÁRIA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132835" y="1048003"/>
            <a:ext cx="442722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Arial"/>
                <a:cs typeface="Arial"/>
              </a:rPr>
              <a:t>Lei </a:t>
            </a:r>
            <a:r>
              <a:rPr sz="2000" spc="-5" dirty="0">
                <a:latin typeface="Arial"/>
                <a:cs typeface="Arial"/>
              </a:rPr>
              <a:t>Complementar </a:t>
            </a:r>
            <a:r>
              <a:rPr sz="2000" dirty="0">
                <a:latin typeface="Arial"/>
                <a:cs typeface="Arial"/>
              </a:rPr>
              <a:t>nº </a:t>
            </a:r>
            <a:r>
              <a:rPr sz="2000" spc="-5" dirty="0">
                <a:latin typeface="Arial"/>
                <a:cs typeface="Arial"/>
              </a:rPr>
              <a:t>101/2000, Art.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52</a:t>
            </a:r>
            <a:endParaRPr sz="20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10895" y="1546872"/>
          <a:ext cx="10076815" cy="41941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46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16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7549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b="1" dirty="0">
                          <a:latin typeface="Arial"/>
                          <a:cs typeface="Arial"/>
                        </a:rPr>
                        <a:t>Despesas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Liquidadas Por Órgão de</a:t>
                      </a:r>
                      <a:r>
                        <a:rPr sz="1500" b="1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Governo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1805">
                <a:tc>
                  <a:txBody>
                    <a:bodyPr/>
                    <a:lstStyle/>
                    <a:p>
                      <a:pPr marL="63500">
                        <a:lnSpc>
                          <a:spcPts val="1764"/>
                        </a:lnSpc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0102 -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GABINETE DO PREFEITO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VICE</a:t>
                      </a:r>
                      <a:r>
                        <a:rPr sz="15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PREFEITO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ts val="1764"/>
                        </a:lnSpc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23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69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54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601">
                <a:tc>
                  <a:txBody>
                    <a:bodyPr/>
                    <a:lstStyle/>
                    <a:p>
                      <a:pPr marL="63500">
                        <a:lnSpc>
                          <a:spcPts val="1780"/>
                        </a:lnSpc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0103 -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PROCURADORIA GERAL DO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MUNICIPIO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ts val="1780"/>
                        </a:lnSpc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24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68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11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4601">
                <a:tc>
                  <a:txBody>
                    <a:bodyPr/>
                    <a:lstStyle/>
                    <a:p>
                      <a:pPr marL="63500">
                        <a:lnSpc>
                          <a:spcPts val="1785"/>
                        </a:lnSpc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0104 -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SECRETARIA DE ADMINISTRAÇÃO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 FINANÇAS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ts val="1785"/>
                        </a:lnSpc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59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81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marL="63500">
                        <a:lnSpc>
                          <a:spcPts val="1780"/>
                        </a:lnSpc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0105 -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SECRETARIA DE PLANEJAMENTO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COORDENAÇÃO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ts val="1780"/>
                        </a:lnSpc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26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19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49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601">
                <a:tc>
                  <a:txBody>
                    <a:bodyPr/>
                    <a:lstStyle/>
                    <a:p>
                      <a:pPr marL="63500">
                        <a:lnSpc>
                          <a:spcPts val="1780"/>
                        </a:lnSpc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0106 -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SECRETARIA DE EDUCAÇÃO, CULTURA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ESPORTES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ts val="1780"/>
                        </a:lnSpc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30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26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601">
                <a:tc>
                  <a:txBody>
                    <a:bodyPr/>
                    <a:lstStyle/>
                    <a:p>
                      <a:pPr marL="63500">
                        <a:lnSpc>
                          <a:spcPts val="1785"/>
                        </a:lnSpc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0107 -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SECRETARIA DE HABITAÇÃO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DESENVOLVIMENTO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ECONOMIC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ts val="1785"/>
                        </a:lnSpc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4601">
                <a:tc>
                  <a:txBody>
                    <a:bodyPr/>
                    <a:lstStyle/>
                    <a:p>
                      <a:pPr marL="63500">
                        <a:lnSpc>
                          <a:spcPts val="1780"/>
                        </a:lnSpc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0108 -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SECRETARIA DE OBRAS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SERVIÇOS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URBANOS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ts val="1780"/>
                        </a:lnSpc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35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69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4601">
                <a:tc>
                  <a:txBody>
                    <a:bodyPr/>
                    <a:lstStyle/>
                    <a:p>
                      <a:pPr marL="63500">
                        <a:lnSpc>
                          <a:spcPts val="1785"/>
                        </a:lnSpc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0109 -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SECRETARIA DE AGRICULTURA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 MEIO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 AMBIENTE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ts val="1785"/>
                        </a:lnSpc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31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56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02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3839">
                <a:tc>
                  <a:txBody>
                    <a:bodyPr/>
                    <a:lstStyle/>
                    <a:p>
                      <a:pPr marL="63500">
                        <a:lnSpc>
                          <a:spcPts val="1780"/>
                        </a:lnSpc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0199 -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RESERVA DE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CONTINGENCIA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ts val="1780"/>
                        </a:lnSpc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4602">
                <a:tc>
                  <a:txBody>
                    <a:bodyPr/>
                    <a:lstStyle/>
                    <a:p>
                      <a:pPr marL="63500">
                        <a:lnSpc>
                          <a:spcPts val="1780"/>
                        </a:lnSpc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0210 -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FUNDO MUNICIPAL DE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SAUDE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ts val="1780"/>
                        </a:lnSpc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85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71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4601">
                <a:tc>
                  <a:txBody>
                    <a:bodyPr/>
                    <a:lstStyle/>
                    <a:p>
                      <a:pPr marL="63500">
                        <a:lnSpc>
                          <a:spcPts val="1785"/>
                        </a:lnSpc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0311 -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FUNDO MUNICIPAL DIR. CRIANÇA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ADOLESCENTE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ts val="1785"/>
                        </a:lnSpc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77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4601">
                <a:tc>
                  <a:txBody>
                    <a:bodyPr/>
                    <a:lstStyle/>
                    <a:p>
                      <a:pPr marL="63500">
                        <a:lnSpc>
                          <a:spcPts val="1780"/>
                        </a:lnSpc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0414 -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FUNDO MUNICIPAL DE ASSISTENCIA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SOCIAL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ts val="1780"/>
                        </a:lnSpc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83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95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22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4602">
                <a:tc>
                  <a:txBody>
                    <a:bodyPr/>
                    <a:lstStyle/>
                    <a:p>
                      <a:pPr marL="63500">
                        <a:lnSpc>
                          <a:spcPts val="1785"/>
                        </a:lnSpc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0513 -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FUNDO MUNICIPAL DE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HABITAÇÃO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ts val="1785"/>
                        </a:lnSpc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91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24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3839">
                <a:tc>
                  <a:txBody>
                    <a:bodyPr/>
                    <a:lstStyle/>
                    <a:p>
                      <a:pPr marL="63500">
                        <a:lnSpc>
                          <a:spcPts val="1780"/>
                        </a:lnSpc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0612 -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IPREVI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5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20" dirty="0">
                          <a:latin typeface="Arial"/>
                          <a:cs typeface="Arial"/>
                        </a:rPr>
                        <a:t>HO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ts val="1780"/>
                        </a:lnSpc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81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64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7398">
                <a:tc>
                  <a:txBody>
                    <a:bodyPr/>
                    <a:lstStyle/>
                    <a:p>
                      <a:pPr marL="63500">
                        <a:lnSpc>
                          <a:spcPts val="1780"/>
                        </a:lnSpc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0701 -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CAMARA DE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VEREADORES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ts val="1780"/>
                        </a:lnSpc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62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46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90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7556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b="1" dirty="0">
                          <a:latin typeface="Arial"/>
                          <a:cs typeface="Arial"/>
                        </a:rPr>
                        <a:t>Total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(IV)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244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b="1" spc="5" dirty="0">
                          <a:latin typeface="Arial"/>
                          <a:cs typeface="Arial"/>
                        </a:rPr>
                        <a:t>20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54655" y="392684"/>
            <a:ext cx="578485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EXECUÇÃO</a:t>
            </a:r>
            <a:r>
              <a:rPr spc="-40" dirty="0"/>
              <a:t> </a:t>
            </a:r>
            <a:r>
              <a:rPr spc="-5" dirty="0"/>
              <a:t>ORÇAMENTÁRIA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108451" y="870305"/>
            <a:ext cx="4474210" cy="991869"/>
          </a:xfrm>
          <a:prstGeom prst="rect">
            <a:avLst/>
          </a:prstGeom>
        </p:spPr>
        <p:txBody>
          <a:bodyPr vert="horz" wrap="square" lIns="0" tIns="190500" rIns="0" bIns="0" rtlCol="0">
            <a:spAutoFit/>
          </a:bodyPr>
          <a:lstStyle/>
          <a:p>
            <a:pPr marL="36830">
              <a:lnSpc>
                <a:spcPct val="100000"/>
              </a:lnSpc>
              <a:spcBef>
                <a:spcPts val="1500"/>
              </a:spcBef>
            </a:pPr>
            <a:r>
              <a:rPr sz="2000" dirty="0">
                <a:latin typeface="Arial"/>
                <a:cs typeface="Arial"/>
              </a:rPr>
              <a:t>Lei </a:t>
            </a:r>
            <a:r>
              <a:rPr sz="2000" spc="-5" dirty="0">
                <a:latin typeface="Arial"/>
                <a:cs typeface="Arial"/>
              </a:rPr>
              <a:t>Complementar </a:t>
            </a:r>
            <a:r>
              <a:rPr sz="2000" dirty="0">
                <a:latin typeface="Arial"/>
                <a:cs typeface="Arial"/>
              </a:rPr>
              <a:t>nº </a:t>
            </a:r>
            <a:r>
              <a:rPr sz="2000" spc="-5" dirty="0">
                <a:latin typeface="Arial"/>
                <a:cs typeface="Arial"/>
              </a:rPr>
              <a:t>101/2000, Art.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52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05"/>
              </a:spcBef>
            </a:pPr>
            <a:r>
              <a:rPr sz="2000" b="1" spc="-5" dirty="0">
                <a:latin typeface="Arial"/>
                <a:cs typeface="Arial"/>
              </a:rPr>
              <a:t>Execução Orçamentária </a:t>
            </a:r>
            <a:r>
              <a:rPr sz="2000" b="1" dirty="0">
                <a:latin typeface="Arial"/>
                <a:cs typeface="Arial"/>
              </a:rPr>
              <a:t>e </a:t>
            </a:r>
            <a:r>
              <a:rPr sz="2000" b="1" spc="-5" dirty="0">
                <a:latin typeface="Arial"/>
                <a:cs typeface="Arial"/>
              </a:rPr>
              <a:t>Financeira</a:t>
            </a:r>
            <a:endParaRPr sz="20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10895" y="1863852"/>
          <a:ext cx="10076815" cy="7848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46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16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7556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500" spc="-5" dirty="0">
                          <a:latin typeface="Arial"/>
                          <a:cs typeface="Arial"/>
                        </a:rPr>
                        <a:t>Superávit Financeiro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do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Exercício Anterior</a:t>
                      </a:r>
                      <a:r>
                        <a:rPr sz="15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(V)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244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562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spc="-5" dirty="0">
                          <a:latin typeface="Arial"/>
                          <a:cs typeface="Arial"/>
                        </a:rPr>
                        <a:t>Superávit Financeiro Apurado Até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o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Quadrimestre (VI)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=</a:t>
                      </a:r>
                      <a:r>
                        <a:rPr sz="1500" spc="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(III-IV)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b="1" spc="5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95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86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7549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b="1" dirty="0">
                          <a:latin typeface="Arial"/>
                          <a:cs typeface="Arial"/>
                        </a:rPr>
                        <a:t>Superávit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(VII)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= (V +</a:t>
                      </a:r>
                      <a:r>
                        <a:rPr sz="15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VI)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b="1" spc="5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95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86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69640" y="342391"/>
            <a:ext cx="375412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EXIGÊNCIA</a:t>
            </a:r>
            <a:r>
              <a:rPr spc="-45" dirty="0"/>
              <a:t> </a:t>
            </a:r>
            <a:r>
              <a:rPr spc="-5" dirty="0"/>
              <a:t>LEGAL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68300" y="996188"/>
            <a:ext cx="9954895" cy="305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Arial"/>
                <a:cs typeface="Arial"/>
              </a:rPr>
              <a:t>Lei </a:t>
            </a:r>
            <a:r>
              <a:rPr sz="2000" spc="-5" dirty="0">
                <a:latin typeface="Arial"/>
                <a:cs typeface="Arial"/>
              </a:rPr>
              <a:t>Complementar </a:t>
            </a:r>
            <a:r>
              <a:rPr sz="2000" dirty="0">
                <a:latin typeface="Arial"/>
                <a:cs typeface="Arial"/>
              </a:rPr>
              <a:t>n°101, de 04 de </a:t>
            </a:r>
            <a:r>
              <a:rPr sz="2000" spc="-5" dirty="0">
                <a:latin typeface="Arial"/>
                <a:cs typeface="Arial"/>
              </a:rPr>
              <a:t>Maio </a:t>
            </a:r>
            <a:r>
              <a:rPr sz="2000" dirty="0">
                <a:latin typeface="Arial"/>
                <a:cs typeface="Arial"/>
              </a:rPr>
              <a:t>de 2000, </a:t>
            </a:r>
            <a:r>
              <a:rPr sz="2000" spc="-5" dirty="0">
                <a:latin typeface="Arial"/>
                <a:cs typeface="Arial"/>
              </a:rPr>
              <a:t>Art. </a:t>
            </a:r>
            <a:r>
              <a:rPr sz="2000" dirty="0">
                <a:latin typeface="Arial"/>
                <a:cs typeface="Arial"/>
              </a:rPr>
              <a:t>9°, §</a:t>
            </a:r>
            <a:r>
              <a:rPr sz="2000" spc="-7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4°</a:t>
            </a:r>
            <a:endParaRPr sz="2000">
              <a:latin typeface="Arial"/>
              <a:cs typeface="Arial"/>
            </a:endParaRPr>
          </a:p>
          <a:p>
            <a:pPr marL="12700" marR="5715" algn="just">
              <a:lnSpc>
                <a:spcPct val="96000"/>
              </a:lnSpc>
              <a:spcBef>
                <a:spcPts val="1405"/>
              </a:spcBef>
            </a:pPr>
            <a:r>
              <a:rPr sz="1800" dirty="0">
                <a:latin typeface="Arial"/>
                <a:cs typeface="Arial"/>
              </a:rPr>
              <a:t>Art. </a:t>
            </a:r>
            <a:r>
              <a:rPr sz="1800" spc="-5" dirty="0">
                <a:latin typeface="Arial"/>
                <a:cs typeface="Arial"/>
              </a:rPr>
              <a:t>9º </a:t>
            </a:r>
            <a:r>
              <a:rPr sz="1800" dirty="0">
                <a:latin typeface="Arial"/>
                <a:cs typeface="Arial"/>
              </a:rPr>
              <a:t>- </a:t>
            </a:r>
            <a:r>
              <a:rPr sz="1800" spc="-5" dirty="0">
                <a:latin typeface="Arial"/>
                <a:cs typeface="Arial"/>
              </a:rPr>
              <a:t>Se verificado, ao </a:t>
            </a:r>
            <a:r>
              <a:rPr sz="1800" dirty="0">
                <a:latin typeface="Arial"/>
                <a:cs typeface="Arial"/>
              </a:rPr>
              <a:t>final </a:t>
            </a:r>
            <a:r>
              <a:rPr sz="1800" spc="-5" dirty="0">
                <a:latin typeface="Arial"/>
                <a:cs typeface="Arial"/>
              </a:rPr>
              <a:t>de um bimestre, </a:t>
            </a:r>
            <a:r>
              <a:rPr sz="1800" spc="-10" dirty="0">
                <a:latin typeface="Arial"/>
                <a:cs typeface="Arial"/>
              </a:rPr>
              <a:t>que </a:t>
            </a:r>
            <a:r>
              <a:rPr sz="1800" dirty="0">
                <a:latin typeface="Arial"/>
                <a:cs typeface="Arial"/>
              </a:rPr>
              <a:t>a </a:t>
            </a:r>
            <a:r>
              <a:rPr sz="1800" spc="-5" dirty="0">
                <a:latin typeface="Arial"/>
                <a:cs typeface="Arial"/>
              </a:rPr>
              <a:t>realização da receita poderá não comportar  </a:t>
            </a:r>
            <a:r>
              <a:rPr sz="1800" dirty="0">
                <a:latin typeface="Arial"/>
                <a:cs typeface="Arial"/>
              </a:rPr>
              <a:t>o </a:t>
            </a:r>
            <a:r>
              <a:rPr sz="1800" spc="-5" dirty="0">
                <a:latin typeface="Arial"/>
                <a:cs typeface="Arial"/>
              </a:rPr>
              <a:t>cumprimento </a:t>
            </a:r>
            <a:r>
              <a:rPr sz="1800" spc="-10" dirty="0">
                <a:latin typeface="Arial"/>
                <a:cs typeface="Arial"/>
              </a:rPr>
              <a:t>das </a:t>
            </a:r>
            <a:r>
              <a:rPr sz="1800" spc="-5" dirty="0">
                <a:latin typeface="Arial"/>
                <a:cs typeface="Arial"/>
              </a:rPr>
              <a:t>metas de resultado primário </a:t>
            </a:r>
            <a:r>
              <a:rPr sz="1800" dirty="0">
                <a:latin typeface="Arial"/>
                <a:cs typeface="Arial"/>
              </a:rPr>
              <a:t>ou </a:t>
            </a:r>
            <a:r>
              <a:rPr sz="1800" spc="-5" dirty="0">
                <a:latin typeface="Arial"/>
                <a:cs typeface="Arial"/>
              </a:rPr>
              <a:t>nominal estabelecidas no Anexo </a:t>
            </a:r>
            <a:r>
              <a:rPr sz="1800" dirty="0">
                <a:latin typeface="Arial"/>
                <a:cs typeface="Arial"/>
              </a:rPr>
              <a:t>de </a:t>
            </a:r>
            <a:r>
              <a:rPr sz="1800" spc="-10" dirty="0">
                <a:latin typeface="Arial"/>
                <a:cs typeface="Arial"/>
              </a:rPr>
              <a:t>Metas  </a:t>
            </a:r>
            <a:r>
              <a:rPr sz="1800" spc="-5" dirty="0">
                <a:latin typeface="Arial"/>
                <a:cs typeface="Arial"/>
              </a:rPr>
              <a:t>Fiscais, os Poderes </a:t>
            </a:r>
            <a:r>
              <a:rPr sz="1800" dirty="0">
                <a:latin typeface="Arial"/>
                <a:cs typeface="Arial"/>
              </a:rPr>
              <a:t>e o </a:t>
            </a:r>
            <a:r>
              <a:rPr sz="1800" spc="-5" dirty="0">
                <a:latin typeface="Arial"/>
                <a:cs typeface="Arial"/>
              </a:rPr>
              <a:t>Ministério Público promoverão, </a:t>
            </a:r>
            <a:r>
              <a:rPr sz="1800" spc="-10" dirty="0">
                <a:latin typeface="Arial"/>
                <a:cs typeface="Arial"/>
              </a:rPr>
              <a:t>por </a:t>
            </a:r>
            <a:r>
              <a:rPr sz="1800" spc="-5" dirty="0">
                <a:latin typeface="Arial"/>
                <a:cs typeface="Arial"/>
              </a:rPr>
              <a:t>ato próprio </a:t>
            </a:r>
            <a:r>
              <a:rPr sz="1800" dirty="0">
                <a:latin typeface="Arial"/>
                <a:cs typeface="Arial"/>
              </a:rPr>
              <a:t>e </a:t>
            </a:r>
            <a:r>
              <a:rPr sz="1800" spc="-10" dirty="0">
                <a:latin typeface="Arial"/>
                <a:cs typeface="Arial"/>
              </a:rPr>
              <a:t>nos </a:t>
            </a:r>
            <a:r>
              <a:rPr sz="1800" spc="-5" dirty="0">
                <a:latin typeface="Arial"/>
                <a:cs typeface="Arial"/>
              </a:rPr>
              <a:t>montantes  necessários, nos trinta </a:t>
            </a:r>
            <a:r>
              <a:rPr sz="1800" spc="-10" dirty="0">
                <a:latin typeface="Arial"/>
                <a:cs typeface="Arial"/>
              </a:rPr>
              <a:t>dias </a:t>
            </a:r>
            <a:r>
              <a:rPr sz="1800" spc="-5" dirty="0">
                <a:latin typeface="Arial"/>
                <a:cs typeface="Arial"/>
              </a:rPr>
              <a:t>subsequentes, limitação de empenho </a:t>
            </a:r>
            <a:r>
              <a:rPr sz="1800" dirty="0">
                <a:latin typeface="Arial"/>
                <a:cs typeface="Arial"/>
              </a:rPr>
              <a:t>e </a:t>
            </a:r>
            <a:r>
              <a:rPr sz="1800" spc="-5" dirty="0">
                <a:latin typeface="Arial"/>
                <a:cs typeface="Arial"/>
              </a:rPr>
              <a:t>movimentação </a:t>
            </a:r>
            <a:r>
              <a:rPr sz="1800" spc="-10" dirty="0">
                <a:latin typeface="Arial"/>
                <a:cs typeface="Arial"/>
              </a:rPr>
              <a:t>financeira,  </a:t>
            </a:r>
            <a:r>
              <a:rPr sz="1800" spc="-5" dirty="0">
                <a:latin typeface="Arial"/>
                <a:cs typeface="Arial"/>
              </a:rPr>
              <a:t>segundo os critérios fixados pela Lei </a:t>
            </a:r>
            <a:r>
              <a:rPr sz="1800" dirty="0">
                <a:latin typeface="Arial"/>
                <a:cs typeface="Arial"/>
              </a:rPr>
              <a:t>de </a:t>
            </a:r>
            <a:r>
              <a:rPr sz="1800" spc="-5" dirty="0">
                <a:latin typeface="Arial"/>
                <a:cs typeface="Arial"/>
              </a:rPr>
              <a:t>Diretrizes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Orçamentárias.</a:t>
            </a:r>
            <a:endParaRPr sz="1800">
              <a:latin typeface="Arial"/>
              <a:cs typeface="Arial"/>
            </a:endParaRPr>
          </a:p>
          <a:p>
            <a:pPr marL="12700" marR="5080" indent="-635" algn="just">
              <a:lnSpc>
                <a:spcPct val="95900"/>
              </a:lnSpc>
              <a:spcBef>
                <a:spcPts val="1385"/>
              </a:spcBef>
            </a:pPr>
            <a:r>
              <a:rPr sz="1800" dirty="0">
                <a:latin typeface="Arial"/>
                <a:cs typeface="Arial"/>
              </a:rPr>
              <a:t>§ </a:t>
            </a:r>
            <a:r>
              <a:rPr sz="1800" spc="-5" dirty="0">
                <a:latin typeface="Arial"/>
                <a:cs typeface="Arial"/>
              </a:rPr>
              <a:t>4º </a:t>
            </a:r>
            <a:r>
              <a:rPr sz="1800" dirty="0">
                <a:latin typeface="Arial"/>
                <a:cs typeface="Arial"/>
              </a:rPr>
              <a:t>- </a:t>
            </a:r>
            <a:r>
              <a:rPr sz="1800" spc="-5" dirty="0">
                <a:latin typeface="Arial"/>
                <a:cs typeface="Arial"/>
              </a:rPr>
              <a:t>Até </a:t>
            </a:r>
            <a:r>
              <a:rPr sz="1800" dirty="0">
                <a:latin typeface="Arial"/>
                <a:cs typeface="Arial"/>
              </a:rPr>
              <a:t>o </a:t>
            </a:r>
            <a:r>
              <a:rPr sz="1800" spc="-10" dirty="0">
                <a:latin typeface="Arial"/>
                <a:cs typeface="Arial"/>
              </a:rPr>
              <a:t>final dos </a:t>
            </a:r>
            <a:r>
              <a:rPr sz="1800" spc="-5" dirty="0">
                <a:latin typeface="Arial"/>
                <a:cs typeface="Arial"/>
              </a:rPr>
              <a:t>meses de Maio, Setembro </a:t>
            </a:r>
            <a:r>
              <a:rPr sz="1800" dirty="0">
                <a:latin typeface="Arial"/>
                <a:cs typeface="Arial"/>
              </a:rPr>
              <a:t>e </a:t>
            </a:r>
            <a:r>
              <a:rPr sz="1800" spc="-5" dirty="0">
                <a:latin typeface="Arial"/>
                <a:cs typeface="Arial"/>
              </a:rPr>
              <a:t>Fevereiro, </a:t>
            </a:r>
            <a:r>
              <a:rPr sz="1800" dirty="0">
                <a:latin typeface="Arial"/>
                <a:cs typeface="Arial"/>
              </a:rPr>
              <a:t>o </a:t>
            </a:r>
            <a:r>
              <a:rPr sz="1800" spc="-10" dirty="0">
                <a:latin typeface="Arial"/>
                <a:cs typeface="Arial"/>
              </a:rPr>
              <a:t>Poder </a:t>
            </a:r>
            <a:r>
              <a:rPr sz="1800" spc="-5" dirty="0">
                <a:latin typeface="Arial"/>
                <a:cs typeface="Arial"/>
              </a:rPr>
              <a:t>Executivo demonstrará </a:t>
            </a:r>
            <a:r>
              <a:rPr sz="1800" dirty="0">
                <a:latin typeface="Arial"/>
                <a:cs typeface="Arial"/>
              </a:rPr>
              <a:t>e  </a:t>
            </a:r>
            <a:r>
              <a:rPr sz="1800" spc="-5" dirty="0">
                <a:latin typeface="Arial"/>
                <a:cs typeface="Arial"/>
              </a:rPr>
              <a:t>avaliará </a:t>
            </a:r>
            <a:r>
              <a:rPr sz="1800" dirty="0">
                <a:latin typeface="Arial"/>
                <a:cs typeface="Arial"/>
              </a:rPr>
              <a:t>o </a:t>
            </a:r>
            <a:r>
              <a:rPr sz="1800" spc="-5" dirty="0">
                <a:latin typeface="Arial"/>
                <a:cs typeface="Arial"/>
              </a:rPr>
              <a:t>cumprimento das metas fiscais de cada quadrimestre, em Audiência Pública </a:t>
            </a:r>
            <a:r>
              <a:rPr sz="1800" spc="-10" dirty="0">
                <a:latin typeface="Arial"/>
                <a:cs typeface="Arial"/>
              </a:rPr>
              <a:t>na  </a:t>
            </a:r>
            <a:r>
              <a:rPr sz="1800" spc="-5" dirty="0">
                <a:latin typeface="Arial"/>
                <a:cs typeface="Arial"/>
              </a:rPr>
              <a:t>comissão referida no </a:t>
            </a:r>
            <a:r>
              <a:rPr sz="1800" dirty="0">
                <a:latin typeface="Arial"/>
                <a:cs typeface="Arial"/>
              </a:rPr>
              <a:t>§ </a:t>
            </a:r>
            <a:r>
              <a:rPr sz="1800" spc="-5" dirty="0">
                <a:latin typeface="Arial"/>
                <a:cs typeface="Arial"/>
              </a:rPr>
              <a:t>1º </a:t>
            </a:r>
            <a:r>
              <a:rPr sz="1800" dirty="0">
                <a:latin typeface="Arial"/>
                <a:cs typeface="Arial"/>
              </a:rPr>
              <a:t>do </a:t>
            </a:r>
            <a:r>
              <a:rPr sz="1800" spc="-5" dirty="0">
                <a:latin typeface="Arial"/>
                <a:cs typeface="Arial"/>
              </a:rPr>
              <a:t>Art. </a:t>
            </a:r>
            <a:r>
              <a:rPr sz="1800" spc="-10" dirty="0">
                <a:latin typeface="Arial"/>
                <a:cs typeface="Arial"/>
              </a:rPr>
              <a:t>166 </a:t>
            </a:r>
            <a:r>
              <a:rPr sz="1800" spc="-5" dirty="0">
                <a:latin typeface="Arial"/>
                <a:cs typeface="Arial"/>
              </a:rPr>
              <a:t>da Constituição ou equivalente </a:t>
            </a:r>
            <a:r>
              <a:rPr sz="1800" spc="-10" dirty="0">
                <a:latin typeface="Arial"/>
                <a:cs typeface="Arial"/>
              </a:rPr>
              <a:t>nas </a:t>
            </a:r>
            <a:r>
              <a:rPr sz="1800" spc="-5" dirty="0">
                <a:latin typeface="Arial"/>
                <a:cs typeface="Arial"/>
              </a:rPr>
              <a:t>Casas Legislativas  estaduais 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municipais.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54655" y="392684"/>
            <a:ext cx="578485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-5" dirty="0">
                <a:latin typeface="Arial"/>
                <a:cs typeface="Arial"/>
              </a:rPr>
              <a:t>EXECUÇÃO</a:t>
            </a:r>
            <a:r>
              <a:rPr sz="3200" b="1" spc="-40" dirty="0">
                <a:latin typeface="Arial"/>
                <a:cs typeface="Arial"/>
              </a:rPr>
              <a:t> </a:t>
            </a:r>
            <a:r>
              <a:rPr sz="3200" b="1" spc="-5" dirty="0">
                <a:latin typeface="Arial"/>
                <a:cs typeface="Arial"/>
              </a:rPr>
              <a:t>ORÇAMENTÁRIA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132835" y="1048003"/>
            <a:ext cx="442722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Arial"/>
                <a:cs typeface="Arial"/>
              </a:rPr>
              <a:t>Lei </a:t>
            </a:r>
            <a:r>
              <a:rPr sz="2000" spc="-5" dirty="0">
                <a:latin typeface="Arial"/>
                <a:cs typeface="Arial"/>
              </a:rPr>
              <a:t>Complementar </a:t>
            </a:r>
            <a:r>
              <a:rPr sz="2000" dirty="0">
                <a:latin typeface="Arial"/>
                <a:cs typeface="Arial"/>
              </a:rPr>
              <a:t>nº </a:t>
            </a:r>
            <a:r>
              <a:rPr sz="2000" spc="-5" dirty="0">
                <a:latin typeface="Arial"/>
                <a:cs typeface="Arial"/>
              </a:rPr>
              <a:t>101/2000, Art.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52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60436" y="2298368"/>
            <a:ext cx="9770698" cy="33358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5719" rIns="0" bIns="0" rtlCol="0">
            <a:spAutoFit/>
          </a:bodyPr>
          <a:lstStyle/>
          <a:p>
            <a:pPr marL="1706880" marR="5080" indent="-826135">
              <a:lnSpc>
                <a:spcPts val="3679"/>
              </a:lnSpc>
              <a:spcBef>
                <a:spcPts val="359"/>
              </a:spcBef>
            </a:pPr>
            <a:r>
              <a:rPr spc="-5" dirty="0"/>
              <a:t>APLICAÇÃO DE </a:t>
            </a:r>
            <a:r>
              <a:rPr dirty="0"/>
              <a:t>RECURSOS </a:t>
            </a:r>
            <a:r>
              <a:rPr spc="-5" dirty="0"/>
              <a:t>EM AÇÕES </a:t>
            </a:r>
            <a:r>
              <a:rPr dirty="0"/>
              <a:t>E  SERVIÇOS </a:t>
            </a:r>
            <a:r>
              <a:rPr spc="-5" dirty="0"/>
              <a:t>PÚBLICOS </a:t>
            </a:r>
            <a:r>
              <a:rPr dirty="0"/>
              <a:t>DE</a:t>
            </a:r>
            <a:r>
              <a:rPr spc="-40" dirty="0"/>
              <a:t> </a:t>
            </a:r>
            <a:r>
              <a:rPr dirty="0"/>
              <a:t>SAÚDE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68300" y="1514347"/>
            <a:ext cx="9954260" cy="18256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40" algn="ctr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"/>
                <a:cs typeface="Arial"/>
              </a:rPr>
              <a:t>ADCT, </a:t>
            </a:r>
            <a:r>
              <a:rPr sz="2000" spc="-5" dirty="0">
                <a:latin typeface="Arial"/>
                <a:cs typeface="Arial"/>
              </a:rPr>
              <a:t>Art. </a:t>
            </a:r>
            <a:r>
              <a:rPr sz="2000" dirty="0">
                <a:latin typeface="Arial"/>
                <a:cs typeface="Arial"/>
              </a:rPr>
              <a:t>77, </a:t>
            </a:r>
            <a:r>
              <a:rPr sz="2000" spc="-5" dirty="0">
                <a:latin typeface="Arial"/>
                <a:cs typeface="Arial"/>
              </a:rPr>
              <a:t>III </a:t>
            </a:r>
            <a:r>
              <a:rPr sz="2000" dirty="0">
                <a:latin typeface="Arial"/>
                <a:cs typeface="Arial"/>
              </a:rPr>
              <a:t>e Emenda </a:t>
            </a:r>
            <a:r>
              <a:rPr sz="2000" spc="-5" dirty="0">
                <a:latin typeface="Arial"/>
                <a:cs typeface="Arial"/>
              </a:rPr>
              <a:t>Constitucional n°29 </a:t>
            </a:r>
            <a:r>
              <a:rPr sz="2000" dirty="0">
                <a:latin typeface="Arial"/>
                <a:cs typeface="Arial"/>
              </a:rPr>
              <a:t>de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13/09/2000</a:t>
            </a:r>
            <a:endParaRPr sz="2000">
              <a:latin typeface="Arial"/>
              <a:cs typeface="Arial"/>
            </a:endParaRPr>
          </a:p>
          <a:p>
            <a:pPr marL="12700" marR="6350">
              <a:lnSpc>
                <a:spcPts val="2060"/>
              </a:lnSpc>
              <a:spcBef>
                <a:spcPts val="1465"/>
              </a:spcBef>
              <a:tabLst>
                <a:tab pos="466725" algn="l"/>
                <a:tab pos="1492885" algn="l"/>
                <a:tab pos="1986914" algn="l"/>
                <a:tab pos="2334260" algn="l"/>
                <a:tab pos="2548255" algn="l"/>
                <a:tab pos="2861945" algn="l"/>
                <a:tab pos="3340735" algn="l"/>
                <a:tab pos="3844925" algn="l"/>
                <a:tab pos="5212715" algn="l"/>
                <a:tab pos="6899909" algn="l"/>
                <a:tab pos="8229600" algn="l"/>
                <a:tab pos="8976360" algn="l"/>
                <a:tab pos="9241790" algn="l"/>
              </a:tabLst>
            </a:pPr>
            <a:r>
              <a:rPr sz="1800" spc="-5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	</a:t>
            </a:r>
            <a:r>
              <a:rPr sz="1800" spc="-10" dirty="0">
                <a:latin typeface="Arial"/>
                <a:cs typeface="Arial"/>
              </a:rPr>
              <a:t>29</a:t>
            </a:r>
            <a:r>
              <a:rPr sz="1800" dirty="0">
                <a:latin typeface="Arial"/>
                <a:cs typeface="Arial"/>
              </a:rPr>
              <a:t>/</a:t>
            </a:r>
            <a:r>
              <a:rPr sz="1800" spc="5" dirty="0">
                <a:latin typeface="Arial"/>
                <a:cs typeface="Arial"/>
              </a:rPr>
              <a:t>2</a:t>
            </a:r>
            <a:r>
              <a:rPr sz="1800" spc="-10" dirty="0">
                <a:latin typeface="Arial"/>
                <a:cs typeface="Arial"/>
              </a:rPr>
              <a:t>000</a:t>
            </a:r>
            <a:r>
              <a:rPr sz="1800" dirty="0">
                <a:latin typeface="Arial"/>
                <a:cs typeface="Arial"/>
              </a:rPr>
              <a:t>,	</a:t>
            </a:r>
            <a:r>
              <a:rPr sz="1800" spc="-5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rt.	</a:t>
            </a:r>
            <a:r>
              <a:rPr sz="1800" spc="-10" dirty="0">
                <a:latin typeface="Arial"/>
                <a:cs typeface="Arial"/>
              </a:rPr>
              <a:t>7</a:t>
            </a:r>
            <a:r>
              <a:rPr sz="1800" dirty="0">
                <a:latin typeface="Arial"/>
                <a:cs typeface="Arial"/>
              </a:rPr>
              <a:t>º	-	O	</a:t>
            </a:r>
            <a:r>
              <a:rPr sz="1800" spc="-15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to	</a:t>
            </a:r>
            <a:r>
              <a:rPr sz="1800" spc="-10" dirty="0">
                <a:latin typeface="Arial"/>
                <a:cs typeface="Arial"/>
              </a:rPr>
              <a:t>da</a:t>
            </a:r>
            <a:r>
              <a:rPr sz="1800" dirty="0">
                <a:latin typeface="Arial"/>
                <a:cs typeface="Arial"/>
              </a:rPr>
              <a:t>s	</a:t>
            </a:r>
            <a:r>
              <a:rPr sz="1800" spc="-5" dirty="0">
                <a:latin typeface="Arial"/>
                <a:cs typeface="Arial"/>
              </a:rPr>
              <a:t>Di</a:t>
            </a:r>
            <a:r>
              <a:rPr sz="1800" spc="1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po</a:t>
            </a:r>
            <a:r>
              <a:rPr sz="1800" spc="10" dirty="0">
                <a:latin typeface="Arial"/>
                <a:cs typeface="Arial"/>
              </a:rPr>
              <a:t>s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ç</a:t>
            </a:r>
            <a:r>
              <a:rPr sz="1800" spc="-10" dirty="0">
                <a:latin typeface="Arial"/>
                <a:cs typeface="Arial"/>
              </a:rPr>
              <a:t>õe</a:t>
            </a:r>
            <a:r>
              <a:rPr sz="1800" dirty="0">
                <a:latin typeface="Arial"/>
                <a:cs typeface="Arial"/>
              </a:rPr>
              <a:t>s	</a:t>
            </a:r>
            <a:r>
              <a:rPr sz="1800" spc="5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spc="-5" dirty="0">
                <a:latin typeface="Arial"/>
                <a:cs typeface="Arial"/>
              </a:rPr>
              <a:t>s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5" dirty="0">
                <a:latin typeface="Arial"/>
                <a:cs typeface="Arial"/>
              </a:rPr>
              <a:t>n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	Tr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spc="10" dirty="0">
                <a:latin typeface="Arial"/>
                <a:cs typeface="Arial"/>
              </a:rPr>
              <a:t>s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ó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	</a:t>
            </a:r>
            <a:r>
              <a:rPr sz="1800" spc="5" dirty="0">
                <a:latin typeface="Arial"/>
                <a:cs typeface="Arial"/>
              </a:rPr>
              <a:t>p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s</a:t>
            </a:r>
            <a:r>
              <a:rPr sz="1800" dirty="0">
                <a:latin typeface="Arial"/>
                <a:cs typeface="Arial"/>
              </a:rPr>
              <a:t>sa	a	v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go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5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  </a:t>
            </a:r>
            <a:r>
              <a:rPr sz="1800" spc="-5" dirty="0">
                <a:latin typeface="Arial"/>
                <a:cs typeface="Arial"/>
              </a:rPr>
              <a:t>acrescido </a:t>
            </a:r>
            <a:r>
              <a:rPr sz="1800" dirty="0">
                <a:latin typeface="Arial"/>
                <a:cs typeface="Arial"/>
              </a:rPr>
              <a:t>do </a:t>
            </a:r>
            <a:r>
              <a:rPr sz="1800" spc="-5" dirty="0">
                <a:latin typeface="Arial"/>
                <a:cs typeface="Arial"/>
              </a:rPr>
              <a:t>seguinte Art. </a:t>
            </a:r>
            <a:r>
              <a:rPr sz="1800" spc="-10" dirty="0">
                <a:latin typeface="Arial"/>
                <a:cs typeface="Arial"/>
              </a:rPr>
              <a:t>77:</a:t>
            </a:r>
            <a:endParaRPr sz="1800">
              <a:latin typeface="Arial"/>
              <a:cs typeface="Arial"/>
            </a:endParaRPr>
          </a:p>
          <a:p>
            <a:pPr marL="12700" marR="5080">
              <a:lnSpc>
                <a:spcPts val="2060"/>
              </a:lnSpc>
              <a:spcBef>
                <a:spcPts val="20"/>
              </a:spcBef>
            </a:pPr>
            <a:r>
              <a:rPr sz="1800" spc="-5" dirty="0">
                <a:latin typeface="Arial"/>
                <a:cs typeface="Arial"/>
              </a:rPr>
              <a:t>"III </a:t>
            </a:r>
            <a:r>
              <a:rPr sz="1800" dirty="0">
                <a:latin typeface="Arial"/>
                <a:cs typeface="Arial"/>
              </a:rPr>
              <a:t>- </a:t>
            </a:r>
            <a:r>
              <a:rPr sz="1800" spc="-5" dirty="0">
                <a:latin typeface="Arial"/>
                <a:cs typeface="Arial"/>
              </a:rPr>
              <a:t>no caso </a:t>
            </a:r>
            <a:r>
              <a:rPr sz="1800" spc="-10" dirty="0">
                <a:latin typeface="Arial"/>
                <a:cs typeface="Arial"/>
              </a:rPr>
              <a:t>dos </a:t>
            </a:r>
            <a:r>
              <a:rPr sz="1800" spc="-5" dirty="0">
                <a:latin typeface="Arial"/>
                <a:cs typeface="Arial"/>
              </a:rPr>
              <a:t>Municípios </a:t>
            </a:r>
            <a:r>
              <a:rPr sz="1800" dirty="0">
                <a:latin typeface="Arial"/>
                <a:cs typeface="Arial"/>
              </a:rPr>
              <a:t>e </a:t>
            </a:r>
            <a:r>
              <a:rPr sz="1800" spc="-5" dirty="0">
                <a:latin typeface="Arial"/>
                <a:cs typeface="Arial"/>
              </a:rPr>
              <a:t>do </a:t>
            </a:r>
            <a:r>
              <a:rPr sz="1800" dirty="0">
                <a:latin typeface="Arial"/>
                <a:cs typeface="Arial"/>
              </a:rPr>
              <a:t>Distrito </a:t>
            </a:r>
            <a:r>
              <a:rPr sz="1800" spc="-5" dirty="0">
                <a:latin typeface="Arial"/>
                <a:cs typeface="Arial"/>
              </a:rPr>
              <a:t>Federal, quinze </a:t>
            </a:r>
            <a:r>
              <a:rPr sz="1800" spc="-10" dirty="0">
                <a:latin typeface="Arial"/>
                <a:cs typeface="Arial"/>
              </a:rPr>
              <a:t>por </a:t>
            </a:r>
            <a:r>
              <a:rPr sz="1800" spc="-5" dirty="0">
                <a:latin typeface="Arial"/>
                <a:cs typeface="Arial"/>
              </a:rPr>
              <a:t>cento do produto da arrecadação  </a:t>
            </a:r>
            <a:r>
              <a:rPr sz="1800" spc="-10" dirty="0">
                <a:latin typeface="Arial"/>
                <a:cs typeface="Arial"/>
              </a:rPr>
              <a:t>dos</a:t>
            </a:r>
            <a:r>
              <a:rPr sz="1800" spc="7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impostos</a:t>
            </a:r>
            <a:r>
              <a:rPr sz="1800" spc="8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8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que</a:t>
            </a:r>
            <a:r>
              <a:rPr sz="1800" spc="7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se</a:t>
            </a:r>
            <a:r>
              <a:rPr sz="1800" spc="7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refere</a:t>
            </a:r>
            <a:r>
              <a:rPr sz="1800" spc="8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7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Art.</a:t>
            </a:r>
            <a:r>
              <a:rPr sz="1800" spc="8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156</a:t>
            </a:r>
            <a:r>
              <a:rPr sz="1800" spc="7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7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dos</a:t>
            </a:r>
            <a:r>
              <a:rPr sz="1800" spc="8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recursos</a:t>
            </a:r>
            <a:r>
              <a:rPr sz="1800" spc="7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de</a:t>
            </a:r>
            <a:r>
              <a:rPr sz="1800" spc="7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que</a:t>
            </a:r>
            <a:r>
              <a:rPr sz="1800" spc="7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tratam</a:t>
            </a:r>
            <a:r>
              <a:rPr sz="1800" spc="8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os</a:t>
            </a:r>
            <a:r>
              <a:rPr sz="1800" spc="114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Art´s.</a:t>
            </a:r>
            <a:r>
              <a:rPr sz="1800" spc="7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158</a:t>
            </a:r>
            <a:r>
              <a:rPr sz="1800" spc="7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7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159,</a:t>
            </a:r>
            <a:r>
              <a:rPr sz="1800" spc="7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inciso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ts val="2039"/>
              </a:lnSpc>
            </a:pPr>
            <a:r>
              <a:rPr sz="1800" dirty="0">
                <a:latin typeface="Arial"/>
                <a:cs typeface="Arial"/>
              </a:rPr>
              <a:t>I, </a:t>
            </a:r>
            <a:r>
              <a:rPr sz="1800" spc="-10" dirty="0">
                <a:latin typeface="Arial"/>
                <a:cs typeface="Arial"/>
              </a:rPr>
              <a:t>alínea </a:t>
            </a:r>
            <a:r>
              <a:rPr sz="1800" dirty="0">
                <a:latin typeface="Arial"/>
                <a:cs typeface="Arial"/>
              </a:rPr>
              <a:t>b e §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3º."</a:t>
            </a:r>
            <a:endParaRPr sz="18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10895" y="3829811"/>
          <a:ext cx="10076815" cy="17360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46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16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4759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b="1" dirty="0">
                          <a:latin typeface="Arial"/>
                          <a:cs typeface="Arial"/>
                        </a:rPr>
                        <a:t>Receita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bruta de Impostos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e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Transferências (I)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55244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b="1" spc="5" dirty="0">
                          <a:latin typeface="Arial"/>
                          <a:cs typeface="Arial"/>
                        </a:rPr>
                        <a:t>16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9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601">
                <a:tc>
                  <a:txBody>
                    <a:bodyPr/>
                    <a:lstStyle/>
                    <a:p>
                      <a:pPr marL="63500">
                        <a:lnSpc>
                          <a:spcPts val="1785"/>
                        </a:lnSpc>
                      </a:pPr>
                      <a:r>
                        <a:rPr sz="1500" b="1" dirty="0">
                          <a:latin typeface="Arial"/>
                          <a:cs typeface="Arial"/>
                        </a:rPr>
                        <a:t>Despesas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por função/subfunção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(II)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ts val="1785"/>
                        </a:lnSpc>
                      </a:pPr>
                      <a:r>
                        <a:rPr sz="1500" b="1" spc="5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63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05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839">
                <a:tc>
                  <a:txBody>
                    <a:bodyPr/>
                    <a:lstStyle/>
                    <a:p>
                      <a:pPr marL="63500">
                        <a:lnSpc>
                          <a:spcPts val="1780"/>
                        </a:lnSpc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Deduções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(III)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ts val="1780"/>
                        </a:lnSpc>
                      </a:pPr>
                      <a:r>
                        <a:rPr sz="1500" b="1" spc="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58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12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4601">
                <a:tc>
                  <a:txBody>
                    <a:bodyPr/>
                    <a:lstStyle/>
                    <a:p>
                      <a:pPr marL="63500">
                        <a:lnSpc>
                          <a:spcPts val="1780"/>
                        </a:lnSpc>
                      </a:pPr>
                      <a:r>
                        <a:rPr sz="1500" b="1" dirty="0">
                          <a:latin typeface="Arial"/>
                          <a:cs typeface="Arial"/>
                        </a:rPr>
                        <a:t>Despesas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para efeito 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de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cálculo (IV)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=</a:t>
                      </a:r>
                      <a:r>
                        <a:rPr sz="1500" b="1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(II-III)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ts val="1780"/>
                        </a:lnSpc>
                      </a:pPr>
                      <a:r>
                        <a:rPr sz="1500" b="1" spc="5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04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93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602">
                <a:tc>
                  <a:txBody>
                    <a:bodyPr/>
                    <a:lstStyle/>
                    <a:p>
                      <a:pPr marL="63500">
                        <a:lnSpc>
                          <a:spcPts val="1785"/>
                        </a:lnSpc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Mínimo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a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ser aplicado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ts val="1785"/>
                        </a:lnSpc>
                      </a:pPr>
                      <a:r>
                        <a:rPr sz="1500" b="1" spc="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40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601">
                <a:tc>
                  <a:txBody>
                    <a:bodyPr/>
                    <a:lstStyle/>
                    <a:p>
                      <a:pPr marL="63500">
                        <a:lnSpc>
                          <a:spcPts val="1780"/>
                        </a:lnSpc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Aplicado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à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maior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ts val="1780"/>
                        </a:lnSpc>
                      </a:pPr>
                      <a:r>
                        <a:rPr sz="1500" b="1" spc="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64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93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6636">
                <a:tc>
                  <a:txBody>
                    <a:bodyPr/>
                    <a:lstStyle/>
                    <a:p>
                      <a:pPr marL="63500">
                        <a:lnSpc>
                          <a:spcPts val="1785"/>
                        </a:lnSpc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Percentual aplicado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=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(IV)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/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(I)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100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ts val="1785"/>
                        </a:lnSpc>
                      </a:pPr>
                      <a:r>
                        <a:rPr sz="1500" b="1" spc="5" dirty="0">
                          <a:latin typeface="Arial"/>
                          <a:cs typeface="Arial"/>
                        </a:rPr>
                        <a:t>21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28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45719" rIns="0" bIns="0" rtlCol="0">
            <a:spAutoFit/>
          </a:bodyPr>
          <a:lstStyle/>
          <a:p>
            <a:pPr marL="1706880" marR="5080" indent="-826135">
              <a:lnSpc>
                <a:spcPts val="3679"/>
              </a:lnSpc>
              <a:spcBef>
                <a:spcPts val="359"/>
              </a:spcBef>
            </a:pPr>
            <a:r>
              <a:rPr spc="-5" dirty="0"/>
              <a:t>APLICAÇÃO DE </a:t>
            </a:r>
            <a:r>
              <a:rPr dirty="0"/>
              <a:t>RECURSOS </a:t>
            </a:r>
            <a:r>
              <a:rPr spc="-5" dirty="0"/>
              <a:t>EM AÇÕES </a:t>
            </a:r>
            <a:r>
              <a:rPr dirty="0"/>
              <a:t>E  SERVIÇOS </a:t>
            </a:r>
            <a:r>
              <a:rPr spc="-5" dirty="0"/>
              <a:t>PÚBLICOS </a:t>
            </a:r>
            <a:r>
              <a:rPr dirty="0"/>
              <a:t>DE</a:t>
            </a:r>
            <a:r>
              <a:rPr spc="-40" dirty="0"/>
              <a:t> </a:t>
            </a:r>
            <a:r>
              <a:rPr dirty="0"/>
              <a:t>SAÚDE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73427" y="1514347"/>
            <a:ext cx="714692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"/>
                <a:cs typeface="Arial"/>
              </a:rPr>
              <a:t>ADCT, </a:t>
            </a:r>
            <a:r>
              <a:rPr sz="2000" spc="-5" dirty="0">
                <a:latin typeface="Arial"/>
                <a:cs typeface="Arial"/>
              </a:rPr>
              <a:t>Art. </a:t>
            </a:r>
            <a:r>
              <a:rPr sz="2000" dirty="0">
                <a:latin typeface="Arial"/>
                <a:cs typeface="Arial"/>
              </a:rPr>
              <a:t>77, </a:t>
            </a:r>
            <a:r>
              <a:rPr sz="2000" spc="-5" dirty="0">
                <a:latin typeface="Arial"/>
                <a:cs typeface="Arial"/>
              </a:rPr>
              <a:t>III </a:t>
            </a:r>
            <a:r>
              <a:rPr sz="2000" dirty="0">
                <a:latin typeface="Arial"/>
                <a:cs typeface="Arial"/>
              </a:rPr>
              <a:t>e Emenda </a:t>
            </a:r>
            <a:r>
              <a:rPr sz="2000" spc="-5" dirty="0">
                <a:latin typeface="Arial"/>
                <a:cs typeface="Arial"/>
              </a:rPr>
              <a:t>Constitucional n°29 </a:t>
            </a:r>
            <a:r>
              <a:rPr sz="2000" dirty="0">
                <a:latin typeface="Arial"/>
                <a:cs typeface="Arial"/>
              </a:rPr>
              <a:t>de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13/09/2000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60436" y="2765181"/>
            <a:ext cx="9770698" cy="33363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5719" rIns="0" bIns="0" rtlCol="0">
            <a:spAutoFit/>
          </a:bodyPr>
          <a:lstStyle/>
          <a:p>
            <a:pPr marL="12700" marR="5080" indent="1851660">
              <a:lnSpc>
                <a:spcPts val="3679"/>
              </a:lnSpc>
              <a:spcBef>
                <a:spcPts val="359"/>
              </a:spcBef>
            </a:pPr>
            <a:r>
              <a:rPr spc="-5" dirty="0"/>
              <a:t>APLICAÇÃO DE </a:t>
            </a:r>
            <a:r>
              <a:rPr dirty="0"/>
              <a:t>RECURSOS </a:t>
            </a:r>
            <a:r>
              <a:rPr spc="-5" dirty="0"/>
              <a:t>NA  MANUTENÇÃO </a:t>
            </a:r>
            <a:r>
              <a:rPr dirty="0"/>
              <a:t>E </a:t>
            </a:r>
            <a:r>
              <a:rPr spc="-5" dirty="0"/>
              <a:t>DESENVOLVIMENTO </a:t>
            </a:r>
            <a:r>
              <a:rPr dirty="0"/>
              <a:t>DO </a:t>
            </a:r>
            <a:r>
              <a:rPr spc="-5" dirty="0"/>
              <a:t>ENSINO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68300" y="1514347"/>
            <a:ext cx="9954895" cy="22663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Arial"/>
                <a:cs typeface="Arial"/>
              </a:rPr>
              <a:t>Constituição Federal, Art. </a:t>
            </a:r>
            <a:r>
              <a:rPr sz="2000" dirty="0">
                <a:latin typeface="Arial"/>
                <a:cs typeface="Arial"/>
              </a:rPr>
              <a:t>212 e </a:t>
            </a:r>
            <a:r>
              <a:rPr sz="2000" spc="-5" dirty="0">
                <a:latin typeface="Arial"/>
                <a:cs typeface="Arial"/>
              </a:rPr>
              <a:t>LDB, Art.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72</a:t>
            </a:r>
            <a:endParaRPr sz="2000">
              <a:latin typeface="Arial"/>
              <a:cs typeface="Arial"/>
            </a:endParaRPr>
          </a:p>
          <a:p>
            <a:pPr marL="12700" marR="5080" algn="just">
              <a:lnSpc>
                <a:spcPct val="96100"/>
              </a:lnSpc>
              <a:spcBef>
                <a:spcPts val="1400"/>
              </a:spcBef>
            </a:pPr>
            <a:r>
              <a:rPr sz="1800" spc="-5" dirty="0">
                <a:latin typeface="Arial"/>
                <a:cs typeface="Arial"/>
              </a:rPr>
              <a:t>CF, Art. </a:t>
            </a:r>
            <a:r>
              <a:rPr sz="1800" spc="-10" dirty="0">
                <a:latin typeface="Arial"/>
                <a:cs typeface="Arial"/>
              </a:rPr>
              <a:t>212 </a:t>
            </a:r>
            <a:r>
              <a:rPr sz="1800" dirty="0">
                <a:latin typeface="Arial"/>
                <a:cs typeface="Arial"/>
              </a:rPr>
              <a:t>- A </a:t>
            </a:r>
            <a:r>
              <a:rPr sz="1800" spc="-5" dirty="0">
                <a:latin typeface="Arial"/>
                <a:cs typeface="Arial"/>
              </a:rPr>
              <a:t>União aplicará, anualmente, nunca menos de dezoito, </a:t>
            </a:r>
            <a:r>
              <a:rPr sz="1800" dirty="0">
                <a:latin typeface="Arial"/>
                <a:cs typeface="Arial"/>
              </a:rPr>
              <a:t>e </a:t>
            </a:r>
            <a:r>
              <a:rPr sz="1800" spc="-5" dirty="0">
                <a:latin typeface="Arial"/>
                <a:cs typeface="Arial"/>
              </a:rPr>
              <a:t>os Estados, </a:t>
            </a:r>
            <a:r>
              <a:rPr sz="1800" dirty="0">
                <a:latin typeface="Arial"/>
                <a:cs typeface="Arial"/>
              </a:rPr>
              <a:t>o </a:t>
            </a:r>
            <a:r>
              <a:rPr sz="1800" spc="-5" dirty="0">
                <a:latin typeface="Arial"/>
                <a:cs typeface="Arial"/>
              </a:rPr>
              <a:t>Distrito   Federal </a:t>
            </a:r>
            <a:r>
              <a:rPr sz="1800" dirty="0">
                <a:latin typeface="Arial"/>
                <a:cs typeface="Arial"/>
              </a:rPr>
              <a:t>e </a:t>
            </a:r>
            <a:r>
              <a:rPr sz="1800" spc="-5" dirty="0">
                <a:latin typeface="Arial"/>
                <a:cs typeface="Arial"/>
              </a:rPr>
              <a:t>os Municípios </a:t>
            </a:r>
            <a:r>
              <a:rPr sz="1800" dirty="0">
                <a:latin typeface="Arial"/>
                <a:cs typeface="Arial"/>
              </a:rPr>
              <a:t>vinte e </a:t>
            </a:r>
            <a:r>
              <a:rPr sz="1800" spc="-5" dirty="0">
                <a:latin typeface="Arial"/>
                <a:cs typeface="Arial"/>
              </a:rPr>
              <a:t>cinco </a:t>
            </a:r>
            <a:r>
              <a:rPr sz="1800" spc="-10" dirty="0">
                <a:latin typeface="Arial"/>
                <a:cs typeface="Arial"/>
              </a:rPr>
              <a:t>por </a:t>
            </a:r>
            <a:r>
              <a:rPr sz="1800" spc="-5" dirty="0">
                <a:latin typeface="Arial"/>
                <a:cs typeface="Arial"/>
              </a:rPr>
              <a:t>cento, no mínimo, da receita resultante de impostos,  compreendida </a:t>
            </a:r>
            <a:r>
              <a:rPr sz="1800" dirty="0">
                <a:latin typeface="Arial"/>
                <a:cs typeface="Arial"/>
              </a:rPr>
              <a:t>a </a:t>
            </a:r>
            <a:r>
              <a:rPr sz="1800" spc="-5" dirty="0">
                <a:latin typeface="Arial"/>
                <a:cs typeface="Arial"/>
              </a:rPr>
              <a:t>proveniente de transferências, na manutenção </a:t>
            </a:r>
            <a:r>
              <a:rPr sz="1800" dirty="0">
                <a:latin typeface="Arial"/>
                <a:cs typeface="Arial"/>
              </a:rPr>
              <a:t>e </a:t>
            </a:r>
            <a:r>
              <a:rPr sz="1800" spc="-5" dirty="0">
                <a:latin typeface="Arial"/>
                <a:cs typeface="Arial"/>
              </a:rPr>
              <a:t>desenvolvimento </a:t>
            </a:r>
            <a:r>
              <a:rPr sz="1800" dirty="0">
                <a:latin typeface="Arial"/>
                <a:cs typeface="Arial"/>
              </a:rPr>
              <a:t>do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ensino.</a:t>
            </a:r>
            <a:endParaRPr sz="1800">
              <a:latin typeface="Arial"/>
              <a:cs typeface="Arial"/>
            </a:endParaRPr>
          </a:p>
          <a:p>
            <a:pPr marL="12700" marR="5715" algn="just">
              <a:lnSpc>
                <a:spcPct val="96100"/>
              </a:lnSpc>
              <a:spcBef>
                <a:spcPts val="1380"/>
              </a:spcBef>
            </a:pPr>
            <a:r>
              <a:rPr sz="1800" spc="-5" dirty="0">
                <a:latin typeface="Arial"/>
                <a:cs typeface="Arial"/>
              </a:rPr>
              <a:t>LDB, Art. 72 </a:t>
            </a:r>
            <a:r>
              <a:rPr sz="1800" dirty="0">
                <a:latin typeface="Arial"/>
                <a:cs typeface="Arial"/>
              </a:rPr>
              <a:t>- </a:t>
            </a:r>
            <a:r>
              <a:rPr sz="1800" spc="-5" dirty="0">
                <a:latin typeface="Arial"/>
                <a:cs typeface="Arial"/>
              </a:rPr>
              <a:t>As receitas </a:t>
            </a:r>
            <a:r>
              <a:rPr sz="1800" dirty="0">
                <a:latin typeface="Arial"/>
                <a:cs typeface="Arial"/>
              </a:rPr>
              <a:t>e </a:t>
            </a:r>
            <a:r>
              <a:rPr sz="1800" spc="-10" dirty="0">
                <a:latin typeface="Arial"/>
                <a:cs typeface="Arial"/>
              </a:rPr>
              <a:t>despesas </a:t>
            </a:r>
            <a:r>
              <a:rPr sz="1800" dirty="0">
                <a:latin typeface="Arial"/>
                <a:cs typeface="Arial"/>
              </a:rPr>
              <a:t>com </a:t>
            </a:r>
            <a:r>
              <a:rPr sz="1800" spc="-5" dirty="0">
                <a:latin typeface="Arial"/>
                <a:cs typeface="Arial"/>
              </a:rPr>
              <a:t>manutenção </a:t>
            </a:r>
            <a:r>
              <a:rPr sz="1800" dirty="0">
                <a:latin typeface="Arial"/>
                <a:cs typeface="Arial"/>
              </a:rPr>
              <a:t>e </a:t>
            </a:r>
            <a:r>
              <a:rPr sz="1800" spc="-5" dirty="0">
                <a:latin typeface="Arial"/>
                <a:cs typeface="Arial"/>
              </a:rPr>
              <a:t>desenvolvimento </a:t>
            </a:r>
            <a:r>
              <a:rPr sz="1800" dirty="0">
                <a:latin typeface="Arial"/>
                <a:cs typeface="Arial"/>
              </a:rPr>
              <a:t>do </a:t>
            </a:r>
            <a:r>
              <a:rPr sz="1800" spc="-5" dirty="0">
                <a:latin typeface="Arial"/>
                <a:cs typeface="Arial"/>
              </a:rPr>
              <a:t>ensino serão  apuradas </a:t>
            </a:r>
            <a:r>
              <a:rPr sz="1800" dirty="0">
                <a:latin typeface="Arial"/>
                <a:cs typeface="Arial"/>
              </a:rPr>
              <a:t>e </a:t>
            </a:r>
            <a:r>
              <a:rPr sz="1800" spc="-5" dirty="0">
                <a:latin typeface="Arial"/>
                <a:cs typeface="Arial"/>
              </a:rPr>
              <a:t>publicadas </a:t>
            </a:r>
            <a:r>
              <a:rPr sz="1800" spc="-10" dirty="0">
                <a:latin typeface="Arial"/>
                <a:cs typeface="Arial"/>
              </a:rPr>
              <a:t>nos </a:t>
            </a:r>
            <a:r>
              <a:rPr sz="1800" spc="-5" dirty="0">
                <a:latin typeface="Arial"/>
                <a:cs typeface="Arial"/>
              </a:rPr>
              <a:t>balanços do Poder Público, assim como </a:t>
            </a:r>
            <a:r>
              <a:rPr sz="1800" spc="-10" dirty="0">
                <a:latin typeface="Arial"/>
                <a:cs typeface="Arial"/>
              </a:rPr>
              <a:t>nos </a:t>
            </a:r>
            <a:r>
              <a:rPr sz="1800" spc="-5" dirty="0">
                <a:latin typeface="Arial"/>
                <a:cs typeface="Arial"/>
              </a:rPr>
              <a:t>relatórios </a:t>
            </a:r>
            <a:r>
              <a:rPr sz="1800" dirty="0">
                <a:latin typeface="Arial"/>
                <a:cs typeface="Arial"/>
              </a:rPr>
              <a:t>a </a:t>
            </a:r>
            <a:r>
              <a:rPr sz="1800" spc="-5" dirty="0">
                <a:latin typeface="Arial"/>
                <a:cs typeface="Arial"/>
              </a:rPr>
              <a:t>que </a:t>
            </a:r>
            <a:r>
              <a:rPr sz="1800" dirty="0">
                <a:latin typeface="Arial"/>
                <a:cs typeface="Arial"/>
              </a:rPr>
              <a:t>se </a:t>
            </a:r>
            <a:r>
              <a:rPr sz="1800" spc="-5" dirty="0">
                <a:latin typeface="Arial"/>
                <a:cs typeface="Arial"/>
              </a:rPr>
              <a:t>refere  </a:t>
            </a:r>
            <a:r>
              <a:rPr sz="1800" dirty="0">
                <a:latin typeface="Arial"/>
                <a:cs typeface="Arial"/>
              </a:rPr>
              <a:t>o § </a:t>
            </a:r>
            <a:r>
              <a:rPr sz="1800" spc="-5" dirty="0">
                <a:latin typeface="Arial"/>
                <a:cs typeface="Arial"/>
              </a:rPr>
              <a:t>3º do Art. </a:t>
            </a:r>
            <a:r>
              <a:rPr sz="1800" spc="-10" dirty="0">
                <a:latin typeface="Arial"/>
                <a:cs typeface="Arial"/>
              </a:rPr>
              <a:t>165 </a:t>
            </a:r>
            <a:r>
              <a:rPr sz="1800" spc="-5" dirty="0">
                <a:latin typeface="Arial"/>
                <a:cs typeface="Arial"/>
              </a:rPr>
              <a:t>da Constituição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Federal.</a:t>
            </a:r>
            <a:endParaRPr sz="18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10895" y="4270248"/>
          <a:ext cx="10076815" cy="1981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46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16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4759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b="1" dirty="0">
                          <a:latin typeface="Arial"/>
                          <a:cs typeface="Arial"/>
                        </a:rPr>
                        <a:t>Receita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bruta de Impostos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e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Transferências (I)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55244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b="1" spc="5" dirty="0">
                          <a:latin typeface="Arial"/>
                          <a:cs typeface="Arial"/>
                        </a:rPr>
                        <a:t>16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9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602">
                <a:tc>
                  <a:txBody>
                    <a:bodyPr/>
                    <a:lstStyle/>
                    <a:p>
                      <a:pPr marL="63500">
                        <a:lnSpc>
                          <a:spcPts val="1785"/>
                        </a:lnSpc>
                      </a:pPr>
                      <a:r>
                        <a:rPr sz="1500" b="1" dirty="0">
                          <a:latin typeface="Arial"/>
                          <a:cs typeface="Arial"/>
                        </a:rPr>
                        <a:t>Despesas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por função/subfunção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(II)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ts val="1785"/>
                        </a:lnSpc>
                      </a:pPr>
                      <a:r>
                        <a:rPr sz="1500" b="1" spc="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13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41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839">
                <a:tc>
                  <a:txBody>
                    <a:bodyPr/>
                    <a:lstStyle/>
                    <a:p>
                      <a:pPr marL="63500">
                        <a:lnSpc>
                          <a:spcPts val="1780"/>
                        </a:lnSpc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Deduções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(III)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ts val="1780"/>
                        </a:lnSpc>
                      </a:pPr>
                      <a:r>
                        <a:rPr sz="1500" b="1" spc="5" dirty="0">
                          <a:latin typeface="Arial"/>
                          <a:cs typeface="Arial"/>
                        </a:rPr>
                        <a:t>49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82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76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4601">
                <a:tc>
                  <a:txBody>
                    <a:bodyPr/>
                    <a:lstStyle/>
                    <a:p>
                      <a:pPr marL="63500">
                        <a:lnSpc>
                          <a:spcPts val="1780"/>
                        </a:lnSpc>
                      </a:pPr>
                      <a:r>
                        <a:rPr sz="1500" b="1" dirty="0">
                          <a:latin typeface="Arial"/>
                          <a:cs typeface="Arial"/>
                        </a:rPr>
                        <a:t>Resultado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líquido da transf. do FUNDEB (IV)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ts val="1780"/>
                        </a:lnSpc>
                      </a:pPr>
                      <a:r>
                        <a:rPr sz="1500" b="1" spc="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21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59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601">
                <a:tc>
                  <a:txBody>
                    <a:bodyPr/>
                    <a:lstStyle/>
                    <a:p>
                      <a:pPr marL="63500">
                        <a:lnSpc>
                          <a:spcPts val="1785"/>
                        </a:lnSpc>
                      </a:pPr>
                      <a:r>
                        <a:rPr sz="1500" b="1" dirty="0">
                          <a:latin typeface="Arial"/>
                          <a:cs typeface="Arial"/>
                        </a:rPr>
                        <a:t>Despesas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para efeito 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de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cálculo (V)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=</a:t>
                      </a:r>
                      <a:r>
                        <a:rPr sz="1500" b="1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(II-III-IV)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ts val="1785"/>
                        </a:lnSpc>
                      </a:pPr>
                      <a:r>
                        <a:rPr sz="1500" b="1" spc="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96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06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602">
                <a:tc>
                  <a:txBody>
                    <a:bodyPr/>
                    <a:lstStyle/>
                    <a:p>
                      <a:pPr marL="63500">
                        <a:lnSpc>
                          <a:spcPts val="1780"/>
                        </a:lnSpc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Mínimo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a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ser aplicado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ts val="1780"/>
                        </a:lnSpc>
                      </a:pPr>
                      <a:r>
                        <a:rPr sz="1500" b="1" spc="5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34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50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601">
                <a:tc>
                  <a:txBody>
                    <a:bodyPr/>
                    <a:lstStyle/>
                    <a:p>
                      <a:pPr marL="63500">
                        <a:lnSpc>
                          <a:spcPts val="1785"/>
                        </a:lnSpc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Aplicado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à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Menor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ts val="1785"/>
                        </a:lnSpc>
                      </a:pPr>
                      <a:r>
                        <a:rPr sz="1500" b="1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44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7398">
                <a:tc>
                  <a:txBody>
                    <a:bodyPr/>
                    <a:lstStyle/>
                    <a:p>
                      <a:pPr marL="63500">
                        <a:lnSpc>
                          <a:spcPts val="1780"/>
                        </a:lnSpc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Percentual aplicado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=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(V)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/ (I) x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100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ts val="1780"/>
                        </a:lnSpc>
                      </a:pPr>
                      <a:r>
                        <a:rPr sz="1500" b="1" spc="5" dirty="0">
                          <a:latin typeface="Arial"/>
                          <a:cs typeface="Arial"/>
                        </a:rPr>
                        <a:t>17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10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45719" rIns="0" bIns="0" rtlCol="0">
            <a:spAutoFit/>
          </a:bodyPr>
          <a:lstStyle/>
          <a:p>
            <a:pPr marL="12700" marR="5080" indent="1851660">
              <a:lnSpc>
                <a:spcPts val="3679"/>
              </a:lnSpc>
              <a:spcBef>
                <a:spcPts val="359"/>
              </a:spcBef>
            </a:pPr>
            <a:r>
              <a:rPr spc="-5" dirty="0"/>
              <a:t>APLICAÇÃO DE </a:t>
            </a:r>
            <a:r>
              <a:rPr dirty="0"/>
              <a:t>RECURSOS </a:t>
            </a:r>
            <a:r>
              <a:rPr spc="-5" dirty="0"/>
              <a:t>NA  MANUTENÇÃO </a:t>
            </a:r>
            <a:r>
              <a:rPr dirty="0"/>
              <a:t>E </a:t>
            </a:r>
            <a:r>
              <a:rPr spc="-5" dirty="0"/>
              <a:t>DESENVOLVIMENTO </a:t>
            </a:r>
            <a:r>
              <a:rPr dirty="0"/>
              <a:t>DO </a:t>
            </a:r>
            <a:r>
              <a:rPr spc="-5" dirty="0"/>
              <a:t>ENSINO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820416" y="1514347"/>
            <a:ext cx="505206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Arial"/>
                <a:cs typeface="Arial"/>
              </a:rPr>
              <a:t>Constituição Federal, Art. </a:t>
            </a:r>
            <a:r>
              <a:rPr sz="2000" dirty="0">
                <a:latin typeface="Arial"/>
                <a:cs typeface="Arial"/>
              </a:rPr>
              <a:t>212 e </a:t>
            </a:r>
            <a:r>
              <a:rPr sz="2000" spc="-5" dirty="0">
                <a:latin typeface="Arial"/>
                <a:cs typeface="Arial"/>
              </a:rPr>
              <a:t>LDB, Art.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72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60436" y="2765181"/>
            <a:ext cx="9770698" cy="33363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10031" y="394208"/>
            <a:ext cx="9672955" cy="1402715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12065" marR="5080" algn="ctr">
              <a:lnSpc>
                <a:spcPts val="3560"/>
              </a:lnSpc>
              <a:spcBef>
                <a:spcPts val="345"/>
              </a:spcBef>
            </a:pPr>
            <a:r>
              <a:rPr sz="3100" spc="-5" dirty="0"/>
              <a:t>APLICAÇÃO DE </a:t>
            </a:r>
            <a:r>
              <a:rPr sz="3100" dirty="0"/>
              <a:t>60% </a:t>
            </a:r>
            <a:r>
              <a:rPr sz="3100" spc="-10" dirty="0"/>
              <a:t>DOS </a:t>
            </a:r>
            <a:r>
              <a:rPr sz="3100" spc="-5" dirty="0"/>
              <a:t>RECURSOS </a:t>
            </a:r>
            <a:r>
              <a:rPr sz="3100" spc="-10" dirty="0"/>
              <a:t>DO </a:t>
            </a:r>
            <a:r>
              <a:rPr sz="3100" spc="-5" dirty="0"/>
              <a:t>FUNDEB  </a:t>
            </a:r>
            <a:r>
              <a:rPr sz="3100" spc="-10" dirty="0"/>
              <a:t>NA </a:t>
            </a:r>
            <a:r>
              <a:rPr sz="3100" spc="-5" dirty="0"/>
              <a:t>REMUNERAÇÃO DOS PROFISSIONAIS DO  MAGISTÉRIO DA EDUCAÇÃO</a:t>
            </a:r>
            <a:r>
              <a:rPr sz="3100" spc="5" dirty="0"/>
              <a:t> </a:t>
            </a:r>
            <a:r>
              <a:rPr sz="3100" spc="-5" dirty="0"/>
              <a:t>BÁSICA</a:t>
            </a:r>
            <a:endParaRPr sz="3100"/>
          </a:p>
        </p:txBody>
      </p:sp>
      <p:sp>
        <p:nvSpPr>
          <p:cNvPr id="3" name="object 3"/>
          <p:cNvSpPr txBox="1"/>
          <p:nvPr/>
        </p:nvSpPr>
        <p:spPr>
          <a:xfrm>
            <a:off x="1320800" y="1938020"/>
            <a:ext cx="805116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"/>
                <a:cs typeface="Arial"/>
              </a:rPr>
              <a:t>ADCT, </a:t>
            </a:r>
            <a:r>
              <a:rPr sz="2000" spc="-5" dirty="0">
                <a:latin typeface="Arial"/>
                <a:cs typeface="Arial"/>
              </a:rPr>
              <a:t>Art. </a:t>
            </a:r>
            <a:r>
              <a:rPr sz="2000" dirty="0">
                <a:latin typeface="Arial"/>
                <a:cs typeface="Arial"/>
              </a:rPr>
              <a:t>60, </a:t>
            </a:r>
            <a:r>
              <a:rPr sz="2000" spc="-5" dirty="0">
                <a:latin typeface="Arial"/>
                <a:cs typeface="Arial"/>
              </a:rPr>
              <a:t>XII, </a:t>
            </a:r>
            <a:r>
              <a:rPr sz="2000" dirty="0">
                <a:latin typeface="Arial"/>
                <a:cs typeface="Arial"/>
              </a:rPr>
              <a:t>MP 339/2006, EC </a:t>
            </a:r>
            <a:r>
              <a:rPr sz="2000" spc="-5" dirty="0">
                <a:latin typeface="Arial"/>
                <a:cs typeface="Arial"/>
              </a:rPr>
              <a:t>53/2006 </a:t>
            </a:r>
            <a:r>
              <a:rPr sz="2000" dirty="0">
                <a:latin typeface="Arial"/>
                <a:cs typeface="Arial"/>
              </a:rPr>
              <a:t>e Lei </a:t>
            </a:r>
            <a:r>
              <a:rPr sz="2000" spc="-5" dirty="0">
                <a:latin typeface="Arial"/>
                <a:cs typeface="Arial"/>
              </a:rPr>
              <a:t>Federal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n°9.424/96</a:t>
            </a:r>
            <a:endParaRPr sz="20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10895" y="2761488"/>
          <a:ext cx="10076815" cy="12471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46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16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3997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b="1" dirty="0">
                          <a:latin typeface="Arial"/>
                          <a:cs typeface="Arial"/>
                        </a:rPr>
                        <a:t>Receita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do FUNDEB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(I)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b="1" spc="5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28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30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602">
                <a:tc>
                  <a:txBody>
                    <a:bodyPr/>
                    <a:lstStyle/>
                    <a:p>
                      <a:pPr marL="63500">
                        <a:lnSpc>
                          <a:spcPts val="1780"/>
                        </a:lnSpc>
                      </a:pPr>
                      <a:r>
                        <a:rPr sz="1500" b="1" dirty="0">
                          <a:latin typeface="Arial"/>
                          <a:cs typeface="Arial"/>
                        </a:rPr>
                        <a:t>Despesas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(II)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ts val="1780"/>
                        </a:lnSpc>
                      </a:pPr>
                      <a:r>
                        <a:rPr sz="1500" b="1" spc="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15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61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602">
                <a:tc>
                  <a:txBody>
                    <a:bodyPr/>
                    <a:lstStyle/>
                    <a:p>
                      <a:pPr marL="63500">
                        <a:lnSpc>
                          <a:spcPts val="1785"/>
                        </a:lnSpc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Mínimo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a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ser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Aplicado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ts val="1785"/>
                        </a:lnSpc>
                      </a:pPr>
                      <a:r>
                        <a:rPr sz="1500" b="1" spc="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96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75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4601">
                <a:tc>
                  <a:txBody>
                    <a:bodyPr/>
                    <a:lstStyle/>
                    <a:p>
                      <a:pPr marL="63500">
                        <a:lnSpc>
                          <a:spcPts val="1780"/>
                        </a:lnSpc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Aplicado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à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Maior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ts val="1780"/>
                        </a:lnSpc>
                      </a:pPr>
                      <a:r>
                        <a:rPr sz="1500" b="1" spc="5" dirty="0">
                          <a:latin typeface="Arial"/>
                          <a:cs typeface="Arial"/>
                        </a:rPr>
                        <a:t>51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86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6636">
                <a:tc>
                  <a:txBody>
                    <a:bodyPr/>
                    <a:lstStyle/>
                    <a:p>
                      <a:pPr marL="63500">
                        <a:lnSpc>
                          <a:spcPts val="1785"/>
                        </a:lnSpc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Percentual Aplicado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=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(II)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/ (I) x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 100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ts val="1785"/>
                        </a:lnSpc>
                      </a:pPr>
                      <a:r>
                        <a:rPr sz="1500" b="1" spc="5" dirty="0">
                          <a:latin typeface="Arial"/>
                          <a:cs typeface="Arial"/>
                        </a:rPr>
                        <a:t>73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55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0031" y="394208"/>
            <a:ext cx="9672955" cy="1402715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12065" marR="5080" algn="ctr">
              <a:lnSpc>
                <a:spcPts val="3560"/>
              </a:lnSpc>
              <a:spcBef>
                <a:spcPts val="345"/>
              </a:spcBef>
            </a:pPr>
            <a:r>
              <a:rPr sz="3100" b="1" spc="-5" dirty="0">
                <a:latin typeface="Arial"/>
                <a:cs typeface="Arial"/>
              </a:rPr>
              <a:t>APLICAÇÃO DE </a:t>
            </a:r>
            <a:r>
              <a:rPr sz="3100" b="1" dirty="0">
                <a:latin typeface="Arial"/>
                <a:cs typeface="Arial"/>
              </a:rPr>
              <a:t>60% </a:t>
            </a:r>
            <a:r>
              <a:rPr sz="3100" b="1" spc="-10" dirty="0">
                <a:latin typeface="Arial"/>
                <a:cs typeface="Arial"/>
              </a:rPr>
              <a:t>DOS </a:t>
            </a:r>
            <a:r>
              <a:rPr sz="3100" b="1" spc="-5" dirty="0">
                <a:latin typeface="Arial"/>
                <a:cs typeface="Arial"/>
              </a:rPr>
              <a:t>RECURSOS </a:t>
            </a:r>
            <a:r>
              <a:rPr sz="3100" b="1" spc="-10" dirty="0">
                <a:latin typeface="Arial"/>
                <a:cs typeface="Arial"/>
              </a:rPr>
              <a:t>DO </a:t>
            </a:r>
            <a:r>
              <a:rPr sz="3100" b="1" spc="-5" dirty="0">
                <a:latin typeface="Arial"/>
                <a:cs typeface="Arial"/>
              </a:rPr>
              <a:t>FUNDEB  </a:t>
            </a:r>
            <a:r>
              <a:rPr sz="3100" b="1" spc="-10" dirty="0">
                <a:latin typeface="Arial"/>
                <a:cs typeface="Arial"/>
              </a:rPr>
              <a:t>NA </a:t>
            </a:r>
            <a:r>
              <a:rPr sz="3100" b="1" spc="-5" dirty="0">
                <a:latin typeface="Arial"/>
                <a:cs typeface="Arial"/>
              </a:rPr>
              <a:t>REMUNERAÇÃO DOS PROFISSIONAIS DO  MAGISTÉRIO DA EDUCAÇÃO</a:t>
            </a:r>
            <a:r>
              <a:rPr sz="3100" b="1" spc="5" dirty="0">
                <a:latin typeface="Arial"/>
                <a:cs typeface="Arial"/>
              </a:rPr>
              <a:t> </a:t>
            </a:r>
            <a:r>
              <a:rPr sz="3100" b="1" spc="-5" dirty="0">
                <a:latin typeface="Arial"/>
                <a:cs typeface="Arial"/>
              </a:rPr>
              <a:t>BÁSICA</a:t>
            </a:r>
            <a:endParaRPr sz="3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20800" y="1938020"/>
            <a:ext cx="805116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"/>
                <a:cs typeface="Arial"/>
              </a:rPr>
              <a:t>ADCT, </a:t>
            </a:r>
            <a:r>
              <a:rPr sz="2000" spc="-5" dirty="0">
                <a:latin typeface="Arial"/>
                <a:cs typeface="Arial"/>
              </a:rPr>
              <a:t>Art. </a:t>
            </a:r>
            <a:r>
              <a:rPr sz="2000" dirty="0">
                <a:latin typeface="Arial"/>
                <a:cs typeface="Arial"/>
              </a:rPr>
              <a:t>60, </a:t>
            </a:r>
            <a:r>
              <a:rPr sz="2000" spc="-5" dirty="0">
                <a:latin typeface="Arial"/>
                <a:cs typeface="Arial"/>
              </a:rPr>
              <a:t>XII, </a:t>
            </a:r>
            <a:r>
              <a:rPr sz="2000" dirty="0">
                <a:latin typeface="Arial"/>
                <a:cs typeface="Arial"/>
              </a:rPr>
              <a:t>MP 339/2006, EC </a:t>
            </a:r>
            <a:r>
              <a:rPr sz="2000" spc="-5" dirty="0">
                <a:latin typeface="Arial"/>
                <a:cs typeface="Arial"/>
              </a:rPr>
              <a:t>53/2006 </a:t>
            </a:r>
            <a:r>
              <a:rPr sz="2000" dirty="0">
                <a:latin typeface="Arial"/>
                <a:cs typeface="Arial"/>
              </a:rPr>
              <a:t>e Lei </a:t>
            </a:r>
            <a:r>
              <a:rPr sz="2000" spc="-5" dirty="0">
                <a:latin typeface="Arial"/>
                <a:cs typeface="Arial"/>
              </a:rPr>
              <a:t>Federal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n°9.424/96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60436" y="3188688"/>
            <a:ext cx="9770698" cy="33363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5719" rIns="0" bIns="0" rtlCol="0">
            <a:spAutoFit/>
          </a:bodyPr>
          <a:lstStyle/>
          <a:p>
            <a:pPr marL="3795395" marR="5080" indent="-2630805">
              <a:lnSpc>
                <a:spcPts val="3679"/>
              </a:lnSpc>
              <a:spcBef>
                <a:spcPts val="359"/>
              </a:spcBef>
            </a:pPr>
            <a:r>
              <a:rPr dirty="0"/>
              <a:t>DESPESAS </a:t>
            </a:r>
            <a:r>
              <a:rPr spc="-5" dirty="0"/>
              <a:t>COM </a:t>
            </a:r>
            <a:r>
              <a:rPr dirty="0"/>
              <a:t>PESSOAL </a:t>
            </a:r>
            <a:r>
              <a:rPr spc="-5" dirty="0"/>
              <a:t>DO</a:t>
            </a:r>
            <a:r>
              <a:rPr spc="-60" dirty="0"/>
              <a:t> </a:t>
            </a:r>
            <a:r>
              <a:rPr spc="-5" dirty="0"/>
              <a:t>PODER  EXECUTIVO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68300" y="1515871"/>
            <a:ext cx="9954895" cy="43110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905" algn="ctr">
              <a:lnSpc>
                <a:spcPts val="2345"/>
              </a:lnSpc>
              <a:spcBef>
                <a:spcPts val="105"/>
              </a:spcBef>
            </a:pPr>
            <a:r>
              <a:rPr sz="2000" spc="-5" dirty="0">
                <a:latin typeface="Arial"/>
                <a:cs typeface="Arial"/>
              </a:rPr>
              <a:t>Constituição Federal, Art. </a:t>
            </a:r>
            <a:r>
              <a:rPr sz="2000" dirty="0">
                <a:latin typeface="Arial"/>
                <a:cs typeface="Arial"/>
              </a:rPr>
              <a:t>169,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i="1" dirty="0">
                <a:latin typeface="Arial"/>
                <a:cs typeface="Arial"/>
              </a:rPr>
              <a:t>caput</a:t>
            </a:r>
            <a:endParaRPr sz="2000">
              <a:latin typeface="Arial"/>
              <a:cs typeface="Arial"/>
            </a:endParaRPr>
          </a:p>
          <a:p>
            <a:pPr algn="ctr">
              <a:lnSpc>
                <a:spcPts val="2345"/>
              </a:lnSpc>
            </a:pPr>
            <a:r>
              <a:rPr sz="2000" dirty="0">
                <a:latin typeface="Arial"/>
                <a:cs typeface="Arial"/>
              </a:rPr>
              <a:t>Lei </a:t>
            </a:r>
            <a:r>
              <a:rPr sz="2000" spc="-5" dirty="0">
                <a:latin typeface="Arial"/>
                <a:cs typeface="Arial"/>
              </a:rPr>
              <a:t>Complementar n°101/2000, Art. </a:t>
            </a:r>
            <a:r>
              <a:rPr sz="2000" dirty="0">
                <a:latin typeface="Arial"/>
                <a:cs typeface="Arial"/>
              </a:rPr>
              <a:t>19, III e </a:t>
            </a:r>
            <a:r>
              <a:rPr sz="2000" spc="-5" dirty="0">
                <a:latin typeface="Arial"/>
                <a:cs typeface="Arial"/>
              </a:rPr>
              <a:t>Art. </a:t>
            </a:r>
            <a:r>
              <a:rPr sz="2000" dirty="0">
                <a:latin typeface="Arial"/>
                <a:cs typeface="Arial"/>
              </a:rPr>
              <a:t>20,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III</a:t>
            </a:r>
            <a:endParaRPr sz="2000">
              <a:latin typeface="Arial"/>
              <a:cs typeface="Arial"/>
            </a:endParaRPr>
          </a:p>
          <a:p>
            <a:pPr marL="12700" marR="6985" algn="just">
              <a:lnSpc>
                <a:spcPts val="2090"/>
              </a:lnSpc>
              <a:spcBef>
                <a:spcPts val="1430"/>
              </a:spcBef>
            </a:pPr>
            <a:r>
              <a:rPr sz="1800" spc="-5" dirty="0">
                <a:latin typeface="Arial"/>
                <a:cs typeface="Arial"/>
              </a:rPr>
              <a:t>CF, Art. </a:t>
            </a:r>
            <a:r>
              <a:rPr sz="1800" spc="-10" dirty="0">
                <a:latin typeface="Arial"/>
                <a:cs typeface="Arial"/>
              </a:rPr>
              <a:t>169 </a:t>
            </a:r>
            <a:r>
              <a:rPr sz="1800" dirty="0">
                <a:latin typeface="Arial"/>
                <a:cs typeface="Arial"/>
              </a:rPr>
              <a:t>- A </a:t>
            </a:r>
            <a:r>
              <a:rPr sz="1800" spc="-5" dirty="0">
                <a:latin typeface="Arial"/>
                <a:cs typeface="Arial"/>
              </a:rPr>
              <a:t>despesa </a:t>
            </a:r>
            <a:r>
              <a:rPr sz="1800" dirty="0">
                <a:latin typeface="Arial"/>
                <a:cs typeface="Arial"/>
              </a:rPr>
              <a:t>com </a:t>
            </a:r>
            <a:r>
              <a:rPr sz="1800" spc="-5" dirty="0">
                <a:latin typeface="Arial"/>
                <a:cs typeface="Arial"/>
              </a:rPr>
              <a:t>pessoal ativo </a:t>
            </a:r>
            <a:r>
              <a:rPr sz="1800" dirty="0">
                <a:latin typeface="Arial"/>
                <a:cs typeface="Arial"/>
              </a:rPr>
              <a:t>e </a:t>
            </a:r>
            <a:r>
              <a:rPr sz="1800" spc="-5" dirty="0">
                <a:latin typeface="Arial"/>
                <a:cs typeface="Arial"/>
              </a:rPr>
              <a:t>inativo </a:t>
            </a:r>
            <a:r>
              <a:rPr sz="1800" dirty="0">
                <a:latin typeface="Arial"/>
                <a:cs typeface="Arial"/>
              </a:rPr>
              <a:t>da </a:t>
            </a:r>
            <a:r>
              <a:rPr sz="1800" spc="-5" dirty="0">
                <a:latin typeface="Arial"/>
                <a:cs typeface="Arial"/>
              </a:rPr>
              <a:t>União, </a:t>
            </a:r>
            <a:r>
              <a:rPr sz="1800" spc="-10" dirty="0">
                <a:latin typeface="Arial"/>
                <a:cs typeface="Arial"/>
              </a:rPr>
              <a:t>dos </a:t>
            </a:r>
            <a:r>
              <a:rPr sz="1800" spc="-5" dirty="0">
                <a:latin typeface="Arial"/>
                <a:cs typeface="Arial"/>
              </a:rPr>
              <a:t>Estados, </a:t>
            </a:r>
            <a:r>
              <a:rPr sz="1800" dirty="0">
                <a:latin typeface="Arial"/>
                <a:cs typeface="Arial"/>
              </a:rPr>
              <a:t>do Distrito </a:t>
            </a:r>
            <a:r>
              <a:rPr sz="1800" spc="-5" dirty="0">
                <a:latin typeface="Arial"/>
                <a:cs typeface="Arial"/>
              </a:rPr>
              <a:t>Federal </a:t>
            </a:r>
            <a:r>
              <a:rPr sz="1800" dirty="0">
                <a:latin typeface="Arial"/>
                <a:cs typeface="Arial"/>
              </a:rPr>
              <a:t>e  </a:t>
            </a:r>
            <a:r>
              <a:rPr sz="1800" spc="-10" dirty="0">
                <a:latin typeface="Arial"/>
                <a:cs typeface="Arial"/>
              </a:rPr>
              <a:t>dos </a:t>
            </a:r>
            <a:r>
              <a:rPr sz="1800" spc="-5" dirty="0">
                <a:latin typeface="Arial"/>
                <a:cs typeface="Arial"/>
              </a:rPr>
              <a:t>Municípios </a:t>
            </a:r>
            <a:r>
              <a:rPr sz="1800" spc="-10" dirty="0">
                <a:latin typeface="Arial"/>
                <a:cs typeface="Arial"/>
              </a:rPr>
              <a:t>não </a:t>
            </a:r>
            <a:r>
              <a:rPr sz="1800" spc="-5" dirty="0">
                <a:latin typeface="Arial"/>
                <a:cs typeface="Arial"/>
              </a:rPr>
              <a:t>poderá exceder os </a:t>
            </a:r>
            <a:r>
              <a:rPr sz="1800" dirty="0">
                <a:latin typeface="Arial"/>
                <a:cs typeface="Arial"/>
              </a:rPr>
              <a:t>limites </a:t>
            </a:r>
            <a:r>
              <a:rPr sz="1800" spc="-5" dirty="0">
                <a:latin typeface="Arial"/>
                <a:cs typeface="Arial"/>
              </a:rPr>
              <a:t>estabelecidos em lei</a:t>
            </a:r>
            <a:r>
              <a:rPr sz="1800" spc="5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complementar.</a:t>
            </a:r>
            <a:endParaRPr sz="1800">
              <a:latin typeface="Arial"/>
              <a:cs typeface="Arial"/>
            </a:endParaRPr>
          </a:p>
          <a:p>
            <a:pPr marL="12700" marR="5080" algn="just">
              <a:lnSpc>
                <a:spcPct val="95800"/>
              </a:lnSpc>
              <a:spcBef>
                <a:spcPts val="1325"/>
              </a:spcBef>
            </a:pPr>
            <a:r>
              <a:rPr sz="1800" spc="-5" dirty="0">
                <a:latin typeface="Arial"/>
                <a:cs typeface="Arial"/>
              </a:rPr>
              <a:t>LRF, Art. 19 </a:t>
            </a:r>
            <a:r>
              <a:rPr sz="1800" dirty="0">
                <a:latin typeface="Arial"/>
                <a:cs typeface="Arial"/>
              </a:rPr>
              <a:t>- </a:t>
            </a:r>
            <a:r>
              <a:rPr sz="1800" spc="-5" dirty="0">
                <a:latin typeface="Arial"/>
                <a:cs typeface="Arial"/>
              </a:rPr>
              <a:t>Para os fins do disposto no caput do Art. 169 da Constituição, </a:t>
            </a:r>
            <a:r>
              <a:rPr sz="1800" dirty="0">
                <a:latin typeface="Arial"/>
                <a:cs typeface="Arial"/>
              </a:rPr>
              <a:t>a </a:t>
            </a:r>
            <a:r>
              <a:rPr sz="1800" spc="-5" dirty="0">
                <a:latin typeface="Arial"/>
                <a:cs typeface="Arial"/>
              </a:rPr>
              <a:t>despesa total </a:t>
            </a:r>
            <a:r>
              <a:rPr sz="1800" spc="-10" dirty="0">
                <a:latin typeface="Arial"/>
                <a:cs typeface="Arial"/>
              </a:rPr>
              <a:t>com  </a:t>
            </a:r>
            <a:r>
              <a:rPr sz="1800" spc="-5" dirty="0">
                <a:latin typeface="Arial"/>
                <a:cs typeface="Arial"/>
              </a:rPr>
              <a:t>pessoal, em cada período </a:t>
            </a:r>
            <a:r>
              <a:rPr sz="1800" dirty="0">
                <a:latin typeface="Arial"/>
                <a:cs typeface="Arial"/>
              </a:rPr>
              <a:t>de </a:t>
            </a:r>
            <a:r>
              <a:rPr sz="1800" spc="-5" dirty="0">
                <a:latin typeface="Arial"/>
                <a:cs typeface="Arial"/>
              </a:rPr>
              <a:t>apuração </a:t>
            </a:r>
            <a:r>
              <a:rPr sz="1800" dirty="0">
                <a:latin typeface="Arial"/>
                <a:cs typeface="Arial"/>
              </a:rPr>
              <a:t>e </a:t>
            </a:r>
            <a:r>
              <a:rPr sz="1800" spc="-5" dirty="0">
                <a:latin typeface="Arial"/>
                <a:cs typeface="Arial"/>
              </a:rPr>
              <a:t>em cada ente da Federação, </a:t>
            </a:r>
            <a:r>
              <a:rPr sz="1800" spc="-10" dirty="0">
                <a:latin typeface="Arial"/>
                <a:cs typeface="Arial"/>
              </a:rPr>
              <a:t>não </a:t>
            </a:r>
            <a:r>
              <a:rPr sz="1800" spc="-5" dirty="0">
                <a:latin typeface="Arial"/>
                <a:cs typeface="Arial"/>
              </a:rPr>
              <a:t>poderá exceder </a:t>
            </a:r>
            <a:r>
              <a:rPr sz="1800" spc="-10" dirty="0">
                <a:latin typeface="Arial"/>
                <a:cs typeface="Arial"/>
              </a:rPr>
              <a:t>os  </a:t>
            </a:r>
            <a:r>
              <a:rPr sz="1800" spc="-5" dirty="0">
                <a:latin typeface="Arial"/>
                <a:cs typeface="Arial"/>
              </a:rPr>
              <a:t>percentuais da receita corrente líquida, </a:t>
            </a:r>
            <a:r>
              <a:rPr sz="1800" dirty="0">
                <a:latin typeface="Arial"/>
                <a:cs typeface="Arial"/>
              </a:rPr>
              <a:t>a </a:t>
            </a:r>
            <a:r>
              <a:rPr sz="1800" spc="-5" dirty="0">
                <a:latin typeface="Arial"/>
                <a:cs typeface="Arial"/>
              </a:rPr>
              <a:t>seguir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discriminados:</a:t>
            </a:r>
            <a:endParaRPr sz="1800">
              <a:latin typeface="Arial"/>
              <a:cs typeface="Arial"/>
            </a:endParaRPr>
          </a:p>
          <a:p>
            <a:pPr marL="12700" algn="just">
              <a:lnSpc>
                <a:spcPts val="2075"/>
              </a:lnSpc>
            </a:pPr>
            <a:r>
              <a:rPr sz="1800" dirty="0">
                <a:latin typeface="Arial"/>
                <a:cs typeface="Arial"/>
              </a:rPr>
              <a:t>III - </a:t>
            </a:r>
            <a:r>
              <a:rPr sz="1800" spc="-5" dirty="0">
                <a:latin typeface="Arial"/>
                <a:cs typeface="Arial"/>
              </a:rPr>
              <a:t>Municípios: </a:t>
            </a:r>
            <a:r>
              <a:rPr sz="1800" spc="-10" dirty="0">
                <a:latin typeface="Arial"/>
                <a:cs typeface="Arial"/>
              </a:rPr>
              <a:t>60% </a:t>
            </a:r>
            <a:r>
              <a:rPr sz="1800" spc="-5" dirty="0">
                <a:latin typeface="Arial"/>
                <a:cs typeface="Arial"/>
              </a:rPr>
              <a:t>(sessenta </a:t>
            </a:r>
            <a:r>
              <a:rPr sz="1800" spc="-10" dirty="0">
                <a:latin typeface="Arial"/>
                <a:cs typeface="Arial"/>
              </a:rPr>
              <a:t>por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cento)</a:t>
            </a:r>
            <a:endParaRPr sz="1800">
              <a:latin typeface="Arial"/>
              <a:cs typeface="Arial"/>
            </a:endParaRPr>
          </a:p>
          <a:p>
            <a:pPr marL="12700" marR="5715">
              <a:lnSpc>
                <a:spcPts val="2080"/>
              </a:lnSpc>
              <a:spcBef>
                <a:spcPts val="1435"/>
              </a:spcBef>
            </a:pPr>
            <a:r>
              <a:rPr sz="1800" spc="-5" dirty="0">
                <a:latin typeface="Arial"/>
                <a:cs typeface="Arial"/>
              </a:rPr>
              <a:t>LRF, Art. 20 </a:t>
            </a:r>
            <a:r>
              <a:rPr sz="1800" dirty="0">
                <a:latin typeface="Arial"/>
                <a:cs typeface="Arial"/>
              </a:rPr>
              <a:t>- A </a:t>
            </a:r>
            <a:r>
              <a:rPr sz="1800" spc="-5" dirty="0">
                <a:latin typeface="Arial"/>
                <a:cs typeface="Arial"/>
              </a:rPr>
              <a:t>repartição </a:t>
            </a:r>
            <a:r>
              <a:rPr sz="1800" spc="-10" dirty="0">
                <a:latin typeface="Arial"/>
                <a:cs typeface="Arial"/>
              </a:rPr>
              <a:t>dos </a:t>
            </a:r>
            <a:r>
              <a:rPr sz="1800" spc="-5" dirty="0">
                <a:latin typeface="Arial"/>
                <a:cs typeface="Arial"/>
              </a:rPr>
              <a:t>limites globais </a:t>
            </a:r>
            <a:r>
              <a:rPr sz="1800" dirty="0">
                <a:latin typeface="Arial"/>
                <a:cs typeface="Arial"/>
              </a:rPr>
              <a:t>do </a:t>
            </a:r>
            <a:r>
              <a:rPr sz="1800" spc="-5" dirty="0">
                <a:latin typeface="Arial"/>
                <a:cs typeface="Arial"/>
              </a:rPr>
              <a:t>Art. 19 não poderá exceder os seguintes  percentuais: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ts val="1960"/>
              </a:lnSpc>
            </a:pPr>
            <a:r>
              <a:rPr sz="1800" dirty="0">
                <a:latin typeface="Arial"/>
                <a:cs typeface="Arial"/>
              </a:rPr>
              <a:t>III - </a:t>
            </a:r>
            <a:r>
              <a:rPr sz="1800" spc="-5" dirty="0">
                <a:latin typeface="Arial"/>
                <a:cs typeface="Arial"/>
              </a:rPr>
              <a:t>na esfera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municipal:</a:t>
            </a:r>
            <a:endParaRPr sz="1800">
              <a:latin typeface="Arial"/>
              <a:cs typeface="Arial"/>
            </a:endParaRPr>
          </a:p>
          <a:p>
            <a:pPr marL="12700" marR="7620">
              <a:lnSpc>
                <a:spcPts val="2060"/>
              </a:lnSpc>
              <a:spcBef>
                <a:spcPts val="105"/>
              </a:spcBef>
              <a:buAutoNum type="alphaLcParenR"/>
              <a:tabLst>
                <a:tab pos="311785" algn="l"/>
              </a:tabLst>
            </a:pPr>
            <a:r>
              <a:rPr sz="1800" spc="-5" dirty="0">
                <a:latin typeface="Arial"/>
                <a:cs typeface="Arial"/>
              </a:rPr>
              <a:t>6% (seis por cento) para </a:t>
            </a:r>
            <a:r>
              <a:rPr sz="1800" dirty="0">
                <a:latin typeface="Arial"/>
                <a:cs typeface="Arial"/>
              </a:rPr>
              <a:t>o </a:t>
            </a:r>
            <a:r>
              <a:rPr sz="1800" spc="-5" dirty="0">
                <a:latin typeface="Arial"/>
                <a:cs typeface="Arial"/>
              </a:rPr>
              <a:t>Legislativo, incluído </a:t>
            </a:r>
            <a:r>
              <a:rPr sz="1800" dirty="0">
                <a:latin typeface="Arial"/>
                <a:cs typeface="Arial"/>
              </a:rPr>
              <a:t>o </a:t>
            </a:r>
            <a:r>
              <a:rPr sz="1800" spc="-5" dirty="0">
                <a:latin typeface="Arial"/>
                <a:cs typeface="Arial"/>
              </a:rPr>
              <a:t>Tribunal </a:t>
            </a:r>
            <a:r>
              <a:rPr sz="1800" dirty="0">
                <a:latin typeface="Arial"/>
                <a:cs typeface="Arial"/>
              </a:rPr>
              <a:t>de </a:t>
            </a:r>
            <a:r>
              <a:rPr sz="1800" spc="-5" dirty="0">
                <a:latin typeface="Arial"/>
                <a:cs typeface="Arial"/>
              </a:rPr>
              <a:t>Contas do Município, </a:t>
            </a:r>
            <a:r>
              <a:rPr sz="1800" spc="-10" dirty="0">
                <a:latin typeface="Arial"/>
                <a:cs typeface="Arial"/>
              </a:rPr>
              <a:t>quando  </a:t>
            </a:r>
            <a:r>
              <a:rPr sz="1800" spc="-5" dirty="0">
                <a:latin typeface="Arial"/>
                <a:cs typeface="Arial"/>
              </a:rPr>
              <a:t>houver;</a:t>
            </a:r>
            <a:endParaRPr sz="1800">
              <a:latin typeface="Arial"/>
              <a:cs typeface="Arial"/>
            </a:endParaRPr>
          </a:p>
          <a:p>
            <a:pPr marL="278765" indent="-266700">
              <a:lnSpc>
                <a:spcPts val="2039"/>
              </a:lnSpc>
              <a:buAutoNum type="alphaLcParenR"/>
              <a:tabLst>
                <a:tab pos="279400" algn="l"/>
              </a:tabLst>
            </a:pPr>
            <a:r>
              <a:rPr sz="1800" spc="-10" dirty="0">
                <a:latin typeface="Arial"/>
                <a:cs typeface="Arial"/>
              </a:rPr>
              <a:t>54% </a:t>
            </a:r>
            <a:r>
              <a:rPr sz="1800" spc="-5" dirty="0">
                <a:latin typeface="Arial"/>
                <a:cs typeface="Arial"/>
              </a:rPr>
              <a:t>(cinquenta </a:t>
            </a:r>
            <a:r>
              <a:rPr sz="1800" dirty="0">
                <a:latin typeface="Arial"/>
                <a:cs typeface="Arial"/>
              </a:rPr>
              <a:t>e </a:t>
            </a:r>
            <a:r>
              <a:rPr sz="1800" spc="-5" dirty="0">
                <a:latin typeface="Arial"/>
                <a:cs typeface="Arial"/>
              </a:rPr>
              <a:t>quatro por cento) para 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Executivo.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8063" y="342391"/>
            <a:ext cx="7637780" cy="981710"/>
          </a:xfrm>
          <a:prstGeom prst="rect">
            <a:avLst/>
          </a:prstGeom>
        </p:spPr>
        <p:txBody>
          <a:bodyPr vert="horz" wrap="square" lIns="0" tIns="45719" rIns="0" bIns="0" rtlCol="0">
            <a:spAutoFit/>
          </a:bodyPr>
          <a:lstStyle/>
          <a:p>
            <a:pPr marL="2642870" marR="5080" indent="-2630805">
              <a:lnSpc>
                <a:spcPts val="3679"/>
              </a:lnSpc>
              <a:spcBef>
                <a:spcPts val="359"/>
              </a:spcBef>
            </a:pPr>
            <a:r>
              <a:rPr dirty="0"/>
              <a:t>DESPESAS </a:t>
            </a:r>
            <a:r>
              <a:rPr spc="-5" dirty="0"/>
              <a:t>COM </a:t>
            </a:r>
            <a:r>
              <a:rPr dirty="0"/>
              <a:t>PESSOAL </a:t>
            </a:r>
            <a:r>
              <a:rPr spc="-5" dirty="0"/>
              <a:t>DO</a:t>
            </a:r>
            <a:r>
              <a:rPr spc="-60" dirty="0"/>
              <a:t> </a:t>
            </a:r>
            <a:r>
              <a:rPr spc="-5" dirty="0"/>
              <a:t>PODER  EXECUTIVO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295990" y="1465580"/>
            <a:ext cx="6099175" cy="6223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905" algn="ctr">
              <a:lnSpc>
                <a:spcPts val="2345"/>
              </a:lnSpc>
              <a:spcBef>
                <a:spcPts val="105"/>
              </a:spcBef>
            </a:pPr>
            <a:r>
              <a:rPr sz="2000" spc="-5" dirty="0">
                <a:latin typeface="Arial"/>
                <a:cs typeface="Arial"/>
              </a:rPr>
              <a:t>Constituição Federal, Art. </a:t>
            </a:r>
            <a:r>
              <a:rPr sz="2000" dirty="0">
                <a:latin typeface="Arial"/>
                <a:cs typeface="Arial"/>
              </a:rPr>
              <a:t>169,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i="1" dirty="0">
                <a:latin typeface="Arial"/>
                <a:cs typeface="Arial"/>
              </a:rPr>
              <a:t>caput</a:t>
            </a:r>
            <a:endParaRPr sz="2000">
              <a:latin typeface="Arial"/>
              <a:cs typeface="Arial"/>
            </a:endParaRPr>
          </a:p>
          <a:p>
            <a:pPr algn="ctr">
              <a:lnSpc>
                <a:spcPts val="2345"/>
              </a:lnSpc>
            </a:pPr>
            <a:r>
              <a:rPr sz="2000" dirty="0">
                <a:latin typeface="Arial"/>
                <a:cs typeface="Arial"/>
              </a:rPr>
              <a:t>Lei </a:t>
            </a:r>
            <a:r>
              <a:rPr sz="2000" spc="-5" dirty="0">
                <a:latin typeface="Arial"/>
                <a:cs typeface="Arial"/>
              </a:rPr>
              <a:t>Complementar n°101/2000, Art. </a:t>
            </a:r>
            <a:r>
              <a:rPr sz="2000" dirty="0">
                <a:latin typeface="Arial"/>
                <a:cs typeface="Arial"/>
              </a:rPr>
              <a:t>19, III e </a:t>
            </a:r>
            <a:r>
              <a:rPr sz="2000" spc="-5" dirty="0">
                <a:latin typeface="Arial"/>
                <a:cs typeface="Arial"/>
              </a:rPr>
              <a:t>Art. </a:t>
            </a:r>
            <a:r>
              <a:rPr sz="2000" dirty="0">
                <a:latin typeface="Arial"/>
                <a:cs typeface="Arial"/>
              </a:rPr>
              <a:t>20, </a:t>
            </a:r>
            <a:r>
              <a:rPr sz="2000" spc="-5" dirty="0">
                <a:latin typeface="Arial"/>
                <a:cs typeface="Arial"/>
              </a:rPr>
              <a:t>III</a:t>
            </a:r>
            <a:endParaRPr sz="20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10895" y="2578608"/>
          <a:ext cx="10076815" cy="12484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46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16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4759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b="1" dirty="0">
                          <a:latin typeface="Arial"/>
                          <a:cs typeface="Arial"/>
                        </a:rPr>
                        <a:t>Receita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Corrente Líquida Arrecadada nos Últimos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12 (doze)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Meses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 (I)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55244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b="1" spc="5" dirty="0">
                          <a:latin typeface="Arial"/>
                          <a:cs typeface="Arial"/>
                        </a:rPr>
                        <a:t>72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2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601">
                <a:tc>
                  <a:txBody>
                    <a:bodyPr/>
                    <a:lstStyle/>
                    <a:p>
                      <a:pPr marL="63500">
                        <a:lnSpc>
                          <a:spcPts val="1785"/>
                        </a:lnSpc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Despesa Líquida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com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Pessoal Realizada nos Últimos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12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(doze) Meses</a:t>
                      </a:r>
                      <a:r>
                        <a:rPr sz="1500" b="1" spc="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(II)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5244" algn="r">
                        <a:lnSpc>
                          <a:spcPts val="1785"/>
                        </a:lnSpc>
                      </a:pPr>
                      <a:r>
                        <a:rPr sz="1500" b="1" spc="5" dirty="0">
                          <a:latin typeface="Arial"/>
                          <a:cs typeface="Arial"/>
                        </a:rPr>
                        <a:t>32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5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601">
                <a:tc>
                  <a:txBody>
                    <a:bodyPr/>
                    <a:lstStyle/>
                    <a:p>
                      <a:pPr marL="63500">
                        <a:lnSpc>
                          <a:spcPts val="1780"/>
                        </a:lnSpc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Limite Prudencial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5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51,30%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5244" algn="r">
                        <a:lnSpc>
                          <a:spcPts val="1780"/>
                        </a:lnSpc>
                      </a:pPr>
                      <a:r>
                        <a:rPr sz="1500" b="1" spc="5" dirty="0">
                          <a:latin typeface="Arial"/>
                          <a:cs typeface="Arial"/>
                        </a:rPr>
                        <a:t>37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3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4601">
                <a:tc>
                  <a:txBody>
                    <a:bodyPr/>
                    <a:lstStyle/>
                    <a:p>
                      <a:pPr marL="63500">
                        <a:lnSpc>
                          <a:spcPts val="1785"/>
                        </a:lnSpc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Limite Máximo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54,00%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5244" algn="r">
                        <a:lnSpc>
                          <a:spcPts val="1785"/>
                        </a:lnSpc>
                      </a:pPr>
                      <a:r>
                        <a:rPr sz="1500" b="1" spc="5" dirty="0">
                          <a:latin typeface="Arial"/>
                          <a:cs typeface="Arial"/>
                        </a:rPr>
                        <a:t>39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3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7404">
                <a:tc>
                  <a:txBody>
                    <a:bodyPr/>
                    <a:lstStyle/>
                    <a:p>
                      <a:pPr marL="63500">
                        <a:lnSpc>
                          <a:spcPts val="1780"/>
                        </a:lnSpc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Percentual aplicado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=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(II)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/ (I) x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100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ts val="1780"/>
                        </a:lnSpc>
                      </a:pPr>
                      <a:r>
                        <a:rPr sz="1500" b="1" spc="5" dirty="0">
                          <a:latin typeface="Arial"/>
                          <a:cs typeface="Arial"/>
                        </a:rPr>
                        <a:t>44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75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5719" rIns="0" bIns="0" rtlCol="0">
            <a:spAutoFit/>
          </a:bodyPr>
          <a:lstStyle/>
          <a:p>
            <a:pPr marL="3795395" marR="5080" indent="-2630805">
              <a:lnSpc>
                <a:spcPts val="3679"/>
              </a:lnSpc>
              <a:spcBef>
                <a:spcPts val="359"/>
              </a:spcBef>
            </a:pPr>
            <a:r>
              <a:rPr dirty="0"/>
              <a:t>DESPESAS </a:t>
            </a:r>
            <a:r>
              <a:rPr spc="-5" dirty="0"/>
              <a:t>COM </a:t>
            </a:r>
            <a:r>
              <a:rPr dirty="0"/>
              <a:t>PESSOAL </a:t>
            </a:r>
            <a:r>
              <a:rPr spc="-5" dirty="0"/>
              <a:t>DO</a:t>
            </a:r>
            <a:r>
              <a:rPr spc="-60" dirty="0"/>
              <a:t> </a:t>
            </a:r>
            <a:r>
              <a:rPr spc="-5" dirty="0"/>
              <a:t>PODER  EXECUTIVO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295990" y="1515871"/>
            <a:ext cx="6099175" cy="6223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905" algn="ctr">
              <a:lnSpc>
                <a:spcPts val="2345"/>
              </a:lnSpc>
              <a:spcBef>
                <a:spcPts val="105"/>
              </a:spcBef>
            </a:pPr>
            <a:r>
              <a:rPr sz="2000" spc="-5" dirty="0">
                <a:latin typeface="Arial"/>
                <a:cs typeface="Arial"/>
              </a:rPr>
              <a:t>Constituição Federal, Art. </a:t>
            </a:r>
            <a:r>
              <a:rPr sz="2000" dirty="0">
                <a:latin typeface="Arial"/>
                <a:cs typeface="Arial"/>
              </a:rPr>
              <a:t>169,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i="1" dirty="0">
                <a:latin typeface="Arial"/>
                <a:cs typeface="Arial"/>
              </a:rPr>
              <a:t>caput</a:t>
            </a:r>
            <a:endParaRPr sz="2000">
              <a:latin typeface="Arial"/>
              <a:cs typeface="Arial"/>
            </a:endParaRPr>
          </a:p>
          <a:p>
            <a:pPr algn="ctr">
              <a:lnSpc>
                <a:spcPts val="2345"/>
              </a:lnSpc>
            </a:pPr>
            <a:r>
              <a:rPr sz="2000" dirty="0">
                <a:latin typeface="Arial"/>
                <a:cs typeface="Arial"/>
              </a:rPr>
              <a:t>Lei </a:t>
            </a:r>
            <a:r>
              <a:rPr sz="2000" spc="-5" dirty="0">
                <a:latin typeface="Arial"/>
                <a:cs typeface="Arial"/>
              </a:rPr>
              <a:t>Complementar n°101/2000, Art. </a:t>
            </a:r>
            <a:r>
              <a:rPr sz="2000" dirty="0">
                <a:latin typeface="Arial"/>
                <a:cs typeface="Arial"/>
              </a:rPr>
              <a:t>19, III e </a:t>
            </a:r>
            <a:r>
              <a:rPr sz="2000" spc="-5" dirty="0">
                <a:latin typeface="Arial"/>
                <a:cs typeface="Arial"/>
              </a:rPr>
              <a:t>Art. </a:t>
            </a:r>
            <a:r>
              <a:rPr sz="2000" dirty="0">
                <a:latin typeface="Arial"/>
                <a:cs typeface="Arial"/>
              </a:rPr>
              <a:t>20, </a:t>
            </a:r>
            <a:r>
              <a:rPr sz="2000" spc="-5" dirty="0">
                <a:latin typeface="Arial"/>
                <a:cs typeface="Arial"/>
              </a:rPr>
              <a:t>III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60436" y="3057330"/>
            <a:ext cx="9770698" cy="33362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89251" y="342391"/>
            <a:ext cx="691705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TEMAS A </a:t>
            </a:r>
            <a:r>
              <a:rPr spc="-5" dirty="0"/>
              <a:t>SEREM</a:t>
            </a:r>
            <a:r>
              <a:rPr spc="-70" dirty="0"/>
              <a:t> </a:t>
            </a:r>
            <a:r>
              <a:rPr dirty="0"/>
              <a:t>APRESENTADOS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6900" y="997712"/>
            <a:ext cx="6465570" cy="17913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ts val="2350"/>
              </a:lnSpc>
              <a:spcBef>
                <a:spcPts val="100"/>
              </a:spcBef>
              <a:buSzPct val="50000"/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sz="2000" spc="-5" dirty="0">
                <a:latin typeface="Arial"/>
                <a:cs typeface="Arial"/>
              </a:rPr>
              <a:t>Execução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Orçamentaria</a:t>
            </a:r>
            <a:endParaRPr sz="2000">
              <a:latin typeface="Arial"/>
              <a:cs typeface="Arial"/>
            </a:endParaRPr>
          </a:p>
          <a:p>
            <a:pPr marL="241300" indent="-228600">
              <a:lnSpc>
                <a:spcPts val="2300"/>
              </a:lnSpc>
              <a:buSzPct val="50000"/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sz="2000" spc="-5" dirty="0">
                <a:latin typeface="Arial"/>
                <a:cs typeface="Arial"/>
              </a:rPr>
              <a:t>Aplicação </a:t>
            </a:r>
            <a:r>
              <a:rPr sz="2000" spc="-10" dirty="0">
                <a:latin typeface="Arial"/>
                <a:cs typeface="Arial"/>
              </a:rPr>
              <a:t>de </a:t>
            </a:r>
            <a:r>
              <a:rPr sz="2000" spc="-5" dirty="0">
                <a:latin typeface="Arial"/>
                <a:cs typeface="Arial"/>
              </a:rPr>
              <a:t>Recursos </a:t>
            </a:r>
            <a:r>
              <a:rPr sz="2000" dirty="0">
                <a:latin typeface="Arial"/>
                <a:cs typeface="Arial"/>
              </a:rPr>
              <a:t>em Saúde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(15%)</a:t>
            </a:r>
            <a:endParaRPr sz="2000">
              <a:latin typeface="Arial"/>
              <a:cs typeface="Arial"/>
            </a:endParaRPr>
          </a:p>
          <a:p>
            <a:pPr marL="241300" indent="-228600">
              <a:lnSpc>
                <a:spcPts val="2300"/>
              </a:lnSpc>
              <a:buSzPct val="50000"/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sz="2000" spc="-5" dirty="0">
                <a:latin typeface="Arial"/>
                <a:cs typeface="Arial"/>
              </a:rPr>
              <a:t>Aplicação </a:t>
            </a:r>
            <a:r>
              <a:rPr sz="2000" spc="-10" dirty="0">
                <a:latin typeface="Arial"/>
                <a:cs typeface="Arial"/>
              </a:rPr>
              <a:t>de </a:t>
            </a:r>
            <a:r>
              <a:rPr sz="2000" spc="-5" dirty="0">
                <a:latin typeface="Arial"/>
                <a:cs typeface="Arial"/>
              </a:rPr>
              <a:t>Recursos </a:t>
            </a:r>
            <a:r>
              <a:rPr sz="2000" dirty="0">
                <a:latin typeface="Arial"/>
                <a:cs typeface="Arial"/>
              </a:rPr>
              <a:t>em Educação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(25%)</a:t>
            </a:r>
            <a:endParaRPr sz="2000">
              <a:latin typeface="Arial"/>
              <a:cs typeface="Arial"/>
            </a:endParaRPr>
          </a:p>
          <a:p>
            <a:pPr marL="241300" indent="-228600">
              <a:lnSpc>
                <a:spcPts val="2305"/>
              </a:lnSpc>
              <a:buSzPct val="50000"/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sz="2000" spc="-5" dirty="0">
                <a:latin typeface="Arial"/>
                <a:cs typeface="Arial"/>
              </a:rPr>
              <a:t>Aplicação </a:t>
            </a:r>
            <a:r>
              <a:rPr sz="2000" spc="-10" dirty="0">
                <a:latin typeface="Arial"/>
                <a:cs typeface="Arial"/>
              </a:rPr>
              <a:t>dos </a:t>
            </a:r>
            <a:r>
              <a:rPr sz="2000" spc="-5" dirty="0">
                <a:latin typeface="Arial"/>
                <a:cs typeface="Arial"/>
              </a:rPr>
              <a:t>Recursos Recebidos </a:t>
            </a:r>
            <a:r>
              <a:rPr sz="2000" dirty="0">
                <a:latin typeface="Arial"/>
                <a:cs typeface="Arial"/>
              </a:rPr>
              <a:t>do </a:t>
            </a:r>
            <a:r>
              <a:rPr sz="2000" spc="-5" dirty="0">
                <a:latin typeface="Arial"/>
                <a:cs typeface="Arial"/>
              </a:rPr>
              <a:t>FUNDEB</a:t>
            </a:r>
            <a:r>
              <a:rPr sz="2000" spc="1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(60%)</a:t>
            </a:r>
            <a:endParaRPr sz="2000">
              <a:latin typeface="Arial"/>
              <a:cs typeface="Arial"/>
            </a:endParaRPr>
          </a:p>
          <a:p>
            <a:pPr marL="241300" indent="-228600">
              <a:lnSpc>
                <a:spcPts val="2300"/>
              </a:lnSpc>
              <a:buSzPct val="50000"/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sz="2000" spc="-5" dirty="0">
                <a:latin typeface="Arial"/>
                <a:cs typeface="Arial"/>
              </a:rPr>
              <a:t>Despesas com </a:t>
            </a:r>
            <a:r>
              <a:rPr sz="2000" dirty="0">
                <a:latin typeface="Arial"/>
                <a:cs typeface="Arial"/>
              </a:rPr>
              <a:t>Pessoal</a:t>
            </a:r>
            <a:endParaRPr sz="2000">
              <a:latin typeface="Arial"/>
              <a:cs typeface="Arial"/>
            </a:endParaRPr>
          </a:p>
          <a:p>
            <a:pPr marL="241300" indent="-228600">
              <a:lnSpc>
                <a:spcPts val="2345"/>
              </a:lnSpc>
              <a:buSzPct val="50000"/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sz="2000" spc="-5" dirty="0">
                <a:latin typeface="Arial"/>
                <a:cs typeface="Arial"/>
              </a:rPr>
              <a:t>Ações </a:t>
            </a:r>
            <a:r>
              <a:rPr sz="2000" dirty="0">
                <a:latin typeface="Arial"/>
                <a:cs typeface="Arial"/>
              </a:rPr>
              <a:t>de </a:t>
            </a:r>
            <a:r>
              <a:rPr sz="2000" spc="-5" dirty="0">
                <a:latin typeface="Arial"/>
                <a:cs typeface="Arial"/>
              </a:rPr>
              <a:t>Investimentos Previstas </a:t>
            </a:r>
            <a:r>
              <a:rPr sz="2000" spc="-10" dirty="0">
                <a:latin typeface="Arial"/>
                <a:cs typeface="Arial"/>
              </a:rPr>
              <a:t>na </a:t>
            </a:r>
            <a:r>
              <a:rPr sz="2000" spc="-5" dirty="0">
                <a:latin typeface="Arial"/>
                <a:cs typeface="Arial"/>
              </a:rPr>
              <a:t>LDO </a:t>
            </a:r>
            <a:r>
              <a:rPr sz="2000" dirty="0">
                <a:latin typeface="Arial"/>
                <a:cs typeface="Arial"/>
              </a:rPr>
              <a:t>e</a:t>
            </a:r>
            <a:r>
              <a:rPr sz="2000" spc="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LOA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5719" rIns="0" bIns="0" rtlCol="0">
            <a:spAutoFit/>
          </a:bodyPr>
          <a:lstStyle/>
          <a:p>
            <a:pPr marL="3615054" marR="5080" indent="-2450465">
              <a:lnSpc>
                <a:spcPts val="3679"/>
              </a:lnSpc>
              <a:spcBef>
                <a:spcPts val="359"/>
              </a:spcBef>
            </a:pPr>
            <a:r>
              <a:rPr dirty="0"/>
              <a:t>DESPESAS </a:t>
            </a:r>
            <a:r>
              <a:rPr spc="-5" dirty="0"/>
              <a:t>COM </a:t>
            </a:r>
            <a:r>
              <a:rPr dirty="0"/>
              <a:t>PESSOAL </a:t>
            </a:r>
            <a:r>
              <a:rPr spc="-5" dirty="0"/>
              <a:t>DO</a:t>
            </a:r>
            <a:r>
              <a:rPr spc="-60" dirty="0"/>
              <a:t> </a:t>
            </a:r>
            <a:r>
              <a:rPr spc="-5" dirty="0"/>
              <a:t>PODER  LEGISLATIVO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295990" y="1515871"/>
            <a:ext cx="6099175" cy="6223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905" algn="ctr">
              <a:lnSpc>
                <a:spcPts val="2345"/>
              </a:lnSpc>
              <a:spcBef>
                <a:spcPts val="105"/>
              </a:spcBef>
            </a:pPr>
            <a:r>
              <a:rPr sz="2000" spc="-5" dirty="0">
                <a:latin typeface="Arial"/>
                <a:cs typeface="Arial"/>
              </a:rPr>
              <a:t>Constituição Federal, Art. </a:t>
            </a:r>
            <a:r>
              <a:rPr sz="2000" dirty="0">
                <a:latin typeface="Arial"/>
                <a:cs typeface="Arial"/>
              </a:rPr>
              <a:t>169,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i="1" dirty="0">
                <a:latin typeface="Arial"/>
                <a:cs typeface="Arial"/>
              </a:rPr>
              <a:t>caput</a:t>
            </a:r>
            <a:endParaRPr sz="2000">
              <a:latin typeface="Arial"/>
              <a:cs typeface="Arial"/>
            </a:endParaRPr>
          </a:p>
          <a:p>
            <a:pPr algn="ctr">
              <a:lnSpc>
                <a:spcPts val="2345"/>
              </a:lnSpc>
            </a:pPr>
            <a:r>
              <a:rPr sz="2000" dirty="0">
                <a:latin typeface="Arial"/>
                <a:cs typeface="Arial"/>
              </a:rPr>
              <a:t>Lei </a:t>
            </a:r>
            <a:r>
              <a:rPr sz="2000" spc="-5" dirty="0">
                <a:latin typeface="Arial"/>
                <a:cs typeface="Arial"/>
              </a:rPr>
              <a:t>Complementar n°101/2000, Art. </a:t>
            </a:r>
            <a:r>
              <a:rPr sz="2000" dirty="0">
                <a:latin typeface="Arial"/>
                <a:cs typeface="Arial"/>
              </a:rPr>
              <a:t>19, III e </a:t>
            </a:r>
            <a:r>
              <a:rPr sz="2000" spc="-5" dirty="0">
                <a:latin typeface="Arial"/>
                <a:cs typeface="Arial"/>
              </a:rPr>
              <a:t>Art. </a:t>
            </a:r>
            <a:r>
              <a:rPr sz="2000" dirty="0">
                <a:latin typeface="Arial"/>
                <a:cs typeface="Arial"/>
              </a:rPr>
              <a:t>20, </a:t>
            </a:r>
            <a:r>
              <a:rPr sz="2000" spc="-5" dirty="0">
                <a:latin typeface="Arial"/>
                <a:cs typeface="Arial"/>
              </a:rPr>
              <a:t>III</a:t>
            </a:r>
            <a:endParaRPr sz="20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10895" y="2628900"/>
          <a:ext cx="10076815" cy="12484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46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16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5521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500" b="1" dirty="0">
                          <a:latin typeface="Arial"/>
                          <a:cs typeface="Arial"/>
                        </a:rPr>
                        <a:t>Receita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Corrente Líquida Arrecadada nos Últimos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12 (doze)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Meses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(I)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55244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500" b="1" spc="5" dirty="0">
                          <a:latin typeface="Arial"/>
                          <a:cs typeface="Arial"/>
                        </a:rPr>
                        <a:t>72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2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839">
                <a:tc>
                  <a:txBody>
                    <a:bodyPr/>
                    <a:lstStyle/>
                    <a:p>
                      <a:pPr marL="63500">
                        <a:lnSpc>
                          <a:spcPts val="1780"/>
                        </a:lnSpc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Despesa Líquida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com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Pessoal Realizada nos Últimos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12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(doze) Meses</a:t>
                      </a:r>
                      <a:r>
                        <a:rPr sz="1500" b="1" spc="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(II)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ts val="1780"/>
                        </a:lnSpc>
                      </a:pPr>
                      <a:r>
                        <a:rPr sz="1500" b="1" spc="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08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88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602">
                <a:tc>
                  <a:txBody>
                    <a:bodyPr/>
                    <a:lstStyle/>
                    <a:p>
                      <a:pPr marL="63500">
                        <a:lnSpc>
                          <a:spcPts val="1780"/>
                        </a:lnSpc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Limite Prudencial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5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5,70%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ts val="1780"/>
                        </a:lnSpc>
                      </a:pPr>
                      <a:r>
                        <a:rPr sz="1500" b="1" spc="5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28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17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4602">
                <a:tc>
                  <a:txBody>
                    <a:bodyPr/>
                    <a:lstStyle/>
                    <a:p>
                      <a:pPr marL="63500">
                        <a:lnSpc>
                          <a:spcPts val="1785"/>
                        </a:lnSpc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Limite Máximo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6,00%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ts val="1785"/>
                        </a:lnSpc>
                      </a:pPr>
                      <a:r>
                        <a:rPr sz="1500" b="1" spc="5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45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34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7404">
                <a:tc>
                  <a:txBody>
                    <a:bodyPr/>
                    <a:lstStyle/>
                    <a:p>
                      <a:pPr marL="63500">
                        <a:lnSpc>
                          <a:spcPts val="1780"/>
                        </a:lnSpc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Percentual aplicado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=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(II)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/ (I) x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100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ts val="1780"/>
                        </a:lnSpc>
                      </a:pPr>
                      <a:r>
                        <a:rPr sz="1500" b="1" spc="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94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5719" rIns="0" bIns="0" rtlCol="0">
            <a:spAutoFit/>
          </a:bodyPr>
          <a:lstStyle/>
          <a:p>
            <a:pPr marL="3615054" marR="5080" indent="-2450465">
              <a:lnSpc>
                <a:spcPts val="3679"/>
              </a:lnSpc>
              <a:spcBef>
                <a:spcPts val="359"/>
              </a:spcBef>
            </a:pPr>
            <a:r>
              <a:rPr dirty="0"/>
              <a:t>DESPESAS </a:t>
            </a:r>
            <a:r>
              <a:rPr spc="-5" dirty="0"/>
              <a:t>COM </a:t>
            </a:r>
            <a:r>
              <a:rPr dirty="0"/>
              <a:t>PESSOAL </a:t>
            </a:r>
            <a:r>
              <a:rPr spc="-5" dirty="0"/>
              <a:t>DO</a:t>
            </a:r>
            <a:r>
              <a:rPr spc="-60" dirty="0"/>
              <a:t> </a:t>
            </a:r>
            <a:r>
              <a:rPr spc="-5" dirty="0"/>
              <a:t>PODER  LEGISLATIVO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295990" y="1515871"/>
            <a:ext cx="6099175" cy="6223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905" algn="ctr">
              <a:lnSpc>
                <a:spcPts val="2345"/>
              </a:lnSpc>
              <a:spcBef>
                <a:spcPts val="105"/>
              </a:spcBef>
            </a:pPr>
            <a:r>
              <a:rPr sz="2000" spc="-5" dirty="0">
                <a:latin typeface="Arial"/>
                <a:cs typeface="Arial"/>
              </a:rPr>
              <a:t>Constituição Federal, Art. </a:t>
            </a:r>
            <a:r>
              <a:rPr sz="2000" dirty="0">
                <a:latin typeface="Arial"/>
                <a:cs typeface="Arial"/>
              </a:rPr>
              <a:t>169,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i="1" dirty="0">
                <a:latin typeface="Arial"/>
                <a:cs typeface="Arial"/>
              </a:rPr>
              <a:t>caput</a:t>
            </a:r>
            <a:endParaRPr sz="2000">
              <a:latin typeface="Arial"/>
              <a:cs typeface="Arial"/>
            </a:endParaRPr>
          </a:p>
          <a:p>
            <a:pPr algn="ctr">
              <a:lnSpc>
                <a:spcPts val="2345"/>
              </a:lnSpc>
            </a:pPr>
            <a:r>
              <a:rPr sz="2000" dirty="0">
                <a:latin typeface="Arial"/>
                <a:cs typeface="Arial"/>
              </a:rPr>
              <a:t>Lei </a:t>
            </a:r>
            <a:r>
              <a:rPr sz="2000" spc="-5" dirty="0">
                <a:latin typeface="Arial"/>
                <a:cs typeface="Arial"/>
              </a:rPr>
              <a:t>Complementar n°101/2000, Art. </a:t>
            </a:r>
            <a:r>
              <a:rPr sz="2000" dirty="0">
                <a:latin typeface="Arial"/>
                <a:cs typeface="Arial"/>
              </a:rPr>
              <a:t>19, III e </a:t>
            </a:r>
            <a:r>
              <a:rPr sz="2000" spc="-5" dirty="0">
                <a:latin typeface="Arial"/>
                <a:cs typeface="Arial"/>
              </a:rPr>
              <a:t>Art. </a:t>
            </a:r>
            <a:r>
              <a:rPr sz="2000" dirty="0">
                <a:latin typeface="Arial"/>
                <a:cs typeface="Arial"/>
              </a:rPr>
              <a:t>20, </a:t>
            </a:r>
            <a:r>
              <a:rPr sz="2000" spc="-5" dirty="0">
                <a:latin typeface="Arial"/>
                <a:cs typeface="Arial"/>
              </a:rPr>
              <a:t>III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60436" y="3057330"/>
            <a:ext cx="9770698" cy="33362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87627" y="392684"/>
            <a:ext cx="851789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DESPESAS </a:t>
            </a:r>
            <a:r>
              <a:rPr spc="-5" dirty="0"/>
              <a:t>COM </a:t>
            </a:r>
            <a:r>
              <a:rPr dirty="0"/>
              <a:t>PESSOAL</a:t>
            </a:r>
            <a:r>
              <a:rPr spc="-55" dirty="0"/>
              <a:t> </a:t>
            </a:r>
            <a:r>
              <a:rPr spc="-5" dirty="0"/>
              <a:t>CONSOLIDADO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295990" y="1048003"/>
            <a:ext cx="6099175" cy="6223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05" algn="ctr">
              <a:lnSpc>
                <a:spcPts val="2345"/>
              </a:lnSpc>
              <a:spcBef>
                <a:spcPts val="100"/>
              </a:spcBef>
            </a:pPr>
            <a:r>
              <a:rPr sz="2000" spc="-5" dirty="0">
                <a:latin typeface="Arial"/>
                <a:cs typeface="Arial"/>
              </a:rPr>
              <a:t>Constituição Federal, Art. </a:t>
            </a:r>
            <a:r>
              <a:rPr sz="2000" dirty="0">
                <a:latin typeface="Arial"/>
                <a:cs typeface="Arial"/>
              </a:rPr>
              <a:t>169,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i="1" dirty="0">
                <a:latin typeface="Arial"/>
                <a:cs typeface="Arial"/>
              </a:rPr>
              <a:t>caput</a:t>
            </a:r>
            <a:endParaRPr sz="2000">
              <a:latin typeface="Arial"/>
              <a:cs typeface="Arial"/>
            </a:endParaRPr>
          </a:p>
          <a:p>
            <a:pPr algn="ctr">
              <a:lnSpc>
                <a:spcPts val="2345"/>
              </a:lnSpc>
            </a:pPr>
            <a:r>
              <a:rPr sz="2000" dirty="0">
                <a:latin typeface="Arial"/>
                <a:cs typeface="Arial"/>
              </a:rPr>
              <a:t>Lei </a:t>
            </a:r>
            <a:r>
              <a:rPr sz="2000" spc="-5" dirty="0">
                <a:latin typeface="Arial"/>
                <a:cs typeface="Arial"/>
              </a:rPr>
              <a:t>Complementar n°101/2000, Art. </a:t>
            </a:r>
            <a:r>
              <a:rPr sz="2000" dirty="0">
                <a:latin typeface="Arial"/>
                <a:cs typeface="Arial"/>
              </a:rPr>
              <a:t>19, III e </a:t>
            </a:r>
            <a:r>
              <a:rPr sz="2000" spc="-5" dirty="0">
                <a:latin typeface="Arial"/>
                <a:cs typeface="Arial"/>
              </a:rPr>
              <a:t>Art. </a:t>
            </a:r>
            <a:r>
              <a:rPr sz="2000" dirty="0">
                <a:latin typeface="Arial"/>
                <a:cs typeface="Arial"/>
              </a:rPr>
              <a:t>20, </a:t>
            </a:r>
            <a:r>
              <a:rPr sz="2000" spc="-5" dirty="0">
                <a:latin typeface="Arial"/>
                <a:cs typeface="Arial"/>
              </a:rPr>
              <a:t>III</a:t>
            </a:r>
            <a:endParaRPr sz="20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10895" y="2162556"/>
          <a:ext cx="10076815" cy="12471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46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16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3997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b="1" dirty="0">
                          <a:latin typeface="Arial"/>
                          <a:cs typeface="Arial"/>
                        </a:rPr>
                        <a:t>Receita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Corrente Líquida Arrecadada nos Últimos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12 (doze)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Meses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(I)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55244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b="1" spc="5" dirty="0">
                          <a:latin typeface="Arial"/>
                          <a:cs typeface="Arial"/>
                        </a:rPr>
                        <a:t>72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2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601">
                <a:tc>
                  <a:txBody>
                    <a:bodyPr/>
                    <a:lstStyle/>
                    <a:p>
                      <a:pPr marL="63500">
                        <a:lnSpc>
                          <a:spcPts val="1780"/>
                        </a:lnSpc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Despesa Líquida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com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Pessoal Realizada nos Últimos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12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(doze) Meses</a:t>
                      </a:r>
                      <a:r>
                        <a:rPr sz="1500" b="1" spc="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(II)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5244" algn="r">
                        <a:lnSpc>
                          <a:spcPts val="1780"/>
                        </a:lnSpc>
                      </a:pPr>
                      <a:r>
                        <a:rPr sz="1500" b="1" spc="5" dirty="0">
                          <a:latin typeface="Arial"/>
                          <a:cs typeface="Arial"/>
                        </a:rPr>
                        <a:t>33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3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601">
                <a:tc>
                  <a:txBody>
                    <a:bodyPr/>
                    <a:lstStyle/>
                    <a:p>
                      <a:pPr marL="63500">
                        <a:lnSpc>
                          <a:spcPts val="1785"/>
                        </a:lnSpc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Limite Prudencial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5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57,00%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5244" algn="r">
                        <a:lnSpc>
                          <a:spcPts val="1785"/>
                        </a:lnSpc>
                      </a:pPr>
                      <a:r>
                        <a:rPr sz="1500" b="1" spc="5" dirty="0">
                          <a:latin typeface="Arial"/>
                          <a:cs typeface="Arial"/>
                        </a:rPr>
                        <a:t>41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4601">
                <a:tc>
                  <a:txBody>
                    <a:bodyPr/>
                    <a:lstStyle/>
                    <a:p>
                      <a:pPr marL="63500">
                        <a:lnSpc>
                          <a:spcPts val="1780"/>
                        </a:lnSpc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Limite Máximo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60,00%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5244" algn="r">
                        <a:lnSpc>
                          <a:spcPts val="1780"/>
                        </a:lnSpc>
                      </a:pPr>
                      <a:r>
                        <a:rPr sz="1500" b="1" spc="5" dirty="0">
                          <a:latin typeface="Arial"/>
                          <a:cs typeface="Arial"/>
                        </a:rPr>
                        <a:t>43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7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6636">
                <a:tc>
                  <a:txBody>
                    <a:bodyPr/>
                    <a:lstStyle/>
                    <a:p>
                      <a:pPr marL="63500">
                        <a:lnSpc>
                          <a:spcPts val="1785"/>
                        </a:lnSpc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Percentual aplicado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=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(II)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/ (I) x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100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ts val="1785"/>
                        </a:lnSpc>
                      </a:pPr>
                      <a:r>
                        <a:rPr sz="1500" b="1" spc="5" dirty="0">
                          <a:latin typeface="Arial"/>
                          <a:cs typeface="Arial"/>
                        </a:rPr>
                        <a:t>46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69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87627" y="392684"/>
            <a:ext cx="851789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DESPESAS </a:t>
            </a:r>
            <a:r>
              <a:rPr spc="-5" dirty="0"/>
              <a:t>COM </a:t>
            </a:r>
            <a:r>
              <a:rPr dirty="0"/>
              <a:t>PESSOAL</a:t>
            </a:r>
            <a:r>
              <a:rPr spc="-55" dirty="0"/>
              <a:t> </a:t>
            </a:r>
            <a:r>
              <a:rPr spc="-5" dirty="0"/>
              <a:t>CONSOLIDADO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295990" y="1048003"/>
            <a:ext cx="6099175" cy="6223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05" algn="ctr">
              <a:lnSpc>
                <a:spcPts val="2345"/>
              </a:lnSpc>
              <a:spcBef>
                <a:spcPts val="100"/>
              </a:spcBef>
            </a:pPr>
            <a:r>
              <a:rPr sz="2000" spc="-5" dirty="0">
                <a:latin typeface="Arial"/>
                <a:cs typeface="Arial"/>
              </a:rPr>
              <a:t>Constituição Federal, Art. </a:t>
            </a:r>
            <a:r>
              <a:rPr sz="2000" dirty="0">
                <a:latin typeface="Arial"/>
                <a:cs typeface="Arial"/>
              </a:rPr>
              <a:t>169,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i="1" dirty="0">
                <a:latin typeface="Arial"/>
                <a:cs typeface="Arial"/>
              </a:rPr>
              <a:t>caput</a:t>
            </a:r>
            <a:endParaRPr sz="2000">
              <a:latin typeface="Arial"/>
              <a:cs typeface="Arial"/>
            </a:endParaRPr>
          </a:p>
          <a:p>
            <a:pPr algn="ctr">
              <a:lnSpc>
                <a:spcPts val="2345"/>
              </a:lnSpc>
            </a:pPr>
            <a:r>
              <a:rPr sz="2000" dirty="0">
                <a:latin typeface="Arial"/>
                <a:cs typeface="Arial"/>
              </a:rPr>
              <a:t>Lei </a:t>
            </a:r>
            <a:r>
              <a:rPr sz="2000" spc="-5" dirty="0">
                <a:latin typeface="Arial"/>
                <a:cs typeface="Arial"/>
              </a:rPr>
              <a:t>Complementar n°101/2000, Art. </a:t>
            </a:r>
            <a:r>
              <a:rPr sz="2000" dirty="0">
                <a:latin typeface="Arial"/>
                <a:cs typeface="Arial"/>
              </a:rPr>
              <a:t>19, III e </a:t>
            </a:r>
            <a:r>
              <a:rPr sz="2000" spc="-5" dirty="0">
                <a:latin typeface="Arial"/>
                <a:cs typeface="Arial"/>
              </a:rPr>
              <a:t>Art. </a:t>
            </a:r>
            <a:r>
              <a:rPr sz="2000" dirty="0">
                <a:latin typeface="Arial"/>
                <a:cs typeface="Arial"/>
              </a:rPr>
              <a:t>20, </a:t>
            </a:r>
            <a:r>
              <a:rPr sz="2000" spc="-5" dirty="0">
                <a:latin typeface="Arial"/>
                <a:cs typeface="Arial"/>
              </a:rPr>
              <a:t>III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60436" y="2589934"/>
            <a:ext cx="9770698" cy="33363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5719" rIns="0" bIns="0" rtlCol="0">
            <a:spAutoFit/>
          </a:bodyPr>
          <a:lstStyle/>
          <a:p>
            <a:pPr marL="588645" marR="5080" indent="699135">
              <a:lnSpc>
                <a:spcPts val="3679"/>
              </a:lnSpc>
              <a:spcBef>
                <a:spcPts val="359"/>
              </a:spcBef>
            </a:pPr>
            <a:r>
              <a:rPr spc="-5" dirty="0"/>
              <a:t>ACOMPANHAMENTO DAS AÇÕES </a:t>
            </a:r>
            <a:r>
              <a:rPr dirty="0"/>
              <a:t>DE  </a:t>
            </a:r>
            <a:r>
              <a:rPr spc="-5" dirty="0"/>
              <a:t>INVESTIMENTOS PREVISTAS </a:t>
            </a:r>
            <a:r>
              <a:rPr dirty="0"/>
              <a:t>NA </a:t>
            </a:r>
            <a:r>
              <a:rPr spc="-5" dirty="0"/>
              <a:t>LDO </a:t>
            </a:r>
            <a:r>
              <a:rPr dirty="0"/>
              <a:t>E</a:t>
            </a:r>
            <a:r>
              <a:rPr spc="15" dirty="0"/>
              <a:t> </a:t>
            </a:r>
            <a:r>
              <a:rPr spc="-5" dirty="0"/>
              <a:t>LOA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68071" y="1514347"/>
            <a:ext cx="9955530" cy="15621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"/>
                <a:cs typeface="Arial"/>
              </a:rPr>
              <a:t>Lei </a:t>
            </a:r>
            <a:r>
              <a:rPr sz="2000" spc="-5" dirty="0">
                <a:latin typeface="Arial"/>
                <a:cs typeface="Arial"/>
              </a:rPr>
              <a:t>Complementar </a:t>
            </a:r>
            <a:r>
              <a:rPr sz="2000" dirty="0">
                <a:latin typeface="Arial"/>
                <a:cs typeface="Arial"/>
              </a:rPr>
              <a:t>n° </a:t>
            </a:r>
            <a:r>
              <a:rPr sz="2000" spc="-5" dirty="0">
                <a:latin typeface="Arial"/>
                <a:cs typeface="Arial"/>
              </a:rPr>
              <a:t>101/2000, Art. </a:t>
            </a:r>
            <a:r>
              <a:rPr sz="2000" dirty="0">
                <a:latin typeface="Arial"/>
                <a:cs typeface="Arial"/>
              </a:rPr>
              <a:t>9°, §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4°</a:t>
            </a:r>
            <a:endParaRPr sz="2000">
              <a:latin typeface="Arial"/>
              <a:cs typeface="Arial"/>
            </a:endParaRPr>
          </a:p>
          <a:p>
            <a:pPr marL="12700" marR="5080" algn="just">
              <a:lnSpc>
                <a:spcPct val="95800"/>
              </a:lnSpc>
              <a:spcBef>
                <a:spcPts val="1405"/>
              </a:spcBef>
            </a:pPr>
            <a:r>
              <a:rPr sz="1800" spc="-5" dirty="0">
                <a:latin typeface="Arial"/>
                <a:cs typeface="Arial"/>
              </a:rPr>
              <a:t>LRF, Art. 59 </a:t>
            </a:r>
            <a:r>
              <a:rPr sz="1800" dirty="0">
                <a:latin typeface="Arial"/>
                <a:cs typeface="Arial"/>
              </a:rPr>
              <a:t>- O </a:t>
            </a:r>
            <a:r>
              <a:rPr sz="1800" spc="-10" dirty="0">
                <a:latin typeface="Arial"/>
                <a:cs typeface="Arial"/>
              </a:rPr>
              <a:t>Poder </a:t>
            </a:r>
            <a:r>
              <a:rPr sz="1800" spc="-5" dirty="0">
                <a:latin typeface="Arial"/>
                <a:cs typeface="Arial"/>
              </a:rPr>
              <a:t>Legislativo, diretamente ou com </a:t>
            </a:r>
            <a:r>
              <a:rPr sz="1800" dirty="0">
                <a:latin typeface="Arial"/>
                <a:cs typeface="Arial"/>
              </a:rPr>
              <a:t>o </a:t>
            </a:r>
            <a:r>
              <a:rPr sz="1800" spc="-5" dirty="0">
                <a:latin typeface="Arial"/>
                <a:cs typeface="Arial"/>
              </a:rPr>
              <a:t>auxílio dos Tribunais de Contas, </a:t>
            </a:r>
            <a:r>
              <a:rPr sz="1800" dirty="0">
                <a:latin typeface="Arial"/>
                <a:cs typeface="Arial"/>
              </a:rPr>
              <a:t>e o  </a:t>
            </a:r>
            <a:r>
              <a:rPr sz="1800" spc="-5" dirty="0">
                <a:latin typeface="Arial"/>
                <a:cs typeface="Arial"/>
              </a:rPr>
              <a:t>sistema de controle interno de cada Poder </a:t>
            </a:r>
            <a:r>
              <a:rPr sz="1800" dirty="0">
                <a:latin typeface="Arial"/>
                <a:cs typeface="Arial"/>
              </a:rPr>
              <a:t>e </a:t>
            </a:r>
            <a:r>
              <a:rPr sz="1800" spc="-5" dirty="0">
                <a:latin typeface="Arial"/>
                <a:cs typeface="Arial"/>
              </a:rPr>
              <a:t>do Ministério Público, fiscalizarão </a:t>
            </a:r>
            <a:r>
              <a:rPr sz="1800" dirty="0">
                <a:latin typeface="Arial"/>
                <a:cs typeface="Arial"/>
              </a:rPr>
              <a:t>o </a:t>
            </a:r>
            <a:r>
              <a:rPr sz="1800" spc="-5" dirty="0">
                <a:latin typeface="Arial"/>
                <a:cs typeface="Arial"/>
              </a:rPr>
              <a:t>cumprimento   </a:t>
            </a:r>
            <a:r>
              <a:rPr sz="1800" spc="-10" dirty="0">
                <a:latin typeface="Arial"/>
                <a:cs typeface="Arial"/>
              </a:rPr>
              <a:t>das </a:t>
            </a:r>
            <a:r>
              <a:rPr sz="1800" spc="-5" dirty="0">
                <a:latin typeface="Arial"/>
                <a:cs typeface="Arial"/>
              </a:rPr>
              <a:t>normas desta </a:t>
            </a:r>
            <a:r>
              <a:rPr sz="1800" spc="-10" dirty="0">
                <a:latin typeface="Arial"/>
                <a:cs typeface="Arial"/>
              </a:rPr>
              <a:t>Lei </a:t>
            </a:r>
            <a:r>
              <a:rPr sz="1800" spc="-5" dirty="0">
                <a:latin typeface="Arial"/>
                <a:cs typeface="Arial"/>
              </a:rPr>
              <a:t>Complementar, com ênfase </a:t>
            </a:r>
            <a:r>
              <a:rPr sz="1800" dirty="0">
                <a:latin typeface="Arial"/>
                <a:cs typeface="Arial"/>
              </a:rPr>
              <a:t>no </a:t>
            </a:r>
            <a:r>
              <a:rPr sz="1800" spc="-10" dirty="0">
                <a:latin typeface="Arial"/>
                <a:cs typeface="Arial"/>
              </a:rPr>
              <a:t>que </a:t>
            </a:r>
            <a:r>
              <a:rPr sz="1800" spc="5" dirty="0">
                <a:latin typeface="Arial"/>
                <a:cs typeface="Arial"/>
              </a:rPr>
              <a:t>se </a:t>
            </a:r>
            <a:r>
              <a:rPr sz="1800" spc="-5" dirty="0">
                <a:latin typeface="Arial"/>
                <a:cs typeface="Arial"/>
              </a:rPr>
              <a:t>refere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a:</a:t>
            </a:r>
            <a:endParaRPr sz="1800">
              <a:latin typeface="Arial"/>
              <a:cs typeface="Arial"/>
            </a:endParaRPr>
          </a:p>
          <a:p>
            <a:pPr marL="12700" algn="just">
              <a:lnSpc>
                <a:spcPts val="2075"/>
              </a:lnSpc>
            </a:pPr>
            <a:r>
              <a:rPr sz="1800" dirty="0">
                <a:latin typeface="Arial"/>
                <a:cs typeface="Arial"/>
              </a:rPr>
              <a:t>I - </a:t>
            </a:r>
            <a:r>
              <a:rPr sz="1800" spc="-5" dirty="0">
                <a:latin typeface="Arial"/>
                <a:cs typeface="Arial"/>
              </a:rPr>
              <a:t>Cumprimento </a:t>
            </a:r>
            <a:r>
              <a:rPr sz="1800" spc="-10" dirty="0">
                <a:latin typeface="Arial"/>
                <a:cs typeface="Arial"/>
              </a:rPr>
              <a:t>das </a:t>
            </a:r>
            <a:r>
              <a:rPr sz="1800" spc="-5" dirty="0">
                <a:latin typeface="Arial"/>
                <a:cs typeface="Arial"/>
              </a:rPr>
              <a:t>metas estabelecidas na lei </a:t>
            </a:r>
            <a:r>
              <a:rPr sz="1800" dirty="0">
                <a:latin typeface="Arial"/>
                <a:cs typeface="Arial"/>
              </a:rPr>
              <a:t>de </a:t>
            </a:r>
            <a:r>
              <a:rPr sz="1800" spc="-5" dirty="0">
                <a:latin typeface="Arial"/>
                <a:cs typeface="Arial"/>
              </a:rPr>
              <a:t>diretrizes</a:t>
            </a:r>
            <a:r>
              <a:rPr sz="1800" spc="5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orçamentárias.</a:t>
            </a:r>
            <a:endParaRPr sz="18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10895" y="3566147"/>
          <a:ext cx="10076815" cy="35210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885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14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1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2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814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827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51460">
                <a:tc gridSpan="6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Unidade Gestora: 01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-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PREFEITURA MUNICIPAL DE HERVAL</a:t>
                      </a:r>
                      <a:r>
                        <a:rPr sz="1500" b="1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D'OESTE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99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Projeto/Atividade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099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500" b="1" dirty="0">
                          <a:latin typeface="Arial"/>
                          <a:cs typeface="Arial"/>
                        </a:rPr>
                        <a:t>Previsão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244" algn="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Sup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aç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õ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s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844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Anulações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527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500" b="1" dirty="0">
                          <a:latin typeface="Arial"/>
                          <a:cs typeface="Arial"/>
                        </a:rPr>
                        <a:t>Execução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114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Saldo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atual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8475">
                <a:tc gridSpan="6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1002 -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Aquisição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de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equipamento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material permanente.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47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36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36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6951">
                <a:tc gridSpan="6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1003 -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Aquisição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de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equipamentos, materiais permanentes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veículo.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47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50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12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37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8469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1004 -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Aquisição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5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veículo.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47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90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90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6945">
                <a:tc gridSpan="6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1005 -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Aquisição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de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equipamentos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informatização dos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departamentos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47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20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84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14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8475">
                <a:tc gridSpan="6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1006 -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Prover para aquisição e/ou locação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de sistemas,</a:t>
                      </a:r>
                      <a:r>
                        <a:rPr sz="15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equipamentos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47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30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30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9936">
                <a:tc gridSpan="6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1007 -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Aquisição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de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brinquedos para parque infantil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manutenção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 do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310895" y="381000"/>
          <a:ext cx="10076815" cy="6629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681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08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0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39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60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1751">
                <a:tc>
                  <a:txBody>
                    <a:bodyPr/>
                    <a:lstStyle/>
                    <a:p>
                      <a:pPr marR="627380" algn="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95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27305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7370" algn="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27305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56540" algn="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27305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7165" algn="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27305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95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27305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951">
                <a:tc gridSpan="5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1008 -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Aquisição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de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material permanente para novas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salas de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aula.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4736">
                <a:tc>
                  <a:txBody>
                    <a:bodyPr/>
                    <a:lstStyle/>
                    <a:p>
                      <a:pPr marL="29775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400.000,00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737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5654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12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54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72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27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45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28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8475">
                <a:tc gridSpan="5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1009 -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Aquisição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de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material permanente relativo ao Ensino</a:t>
                      </a:r>
                      <a:r>
                        <a:rPr sz="15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Fundamen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4736">
                <a:tc>
                  <a:txBody>
                    <a:bodyPr/>
                    <a:lstStyle/>
                    <a:p>
                      <a:pPr marL="29775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800.000,00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737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5654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28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15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32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51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84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68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6951">
                <a:tc gridSpan="5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1011 -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Aquisição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de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veículo para atividades diversas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da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Secretaria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4742">
                <a:tc>
                  <a:txBody>
                    <a:bodyPr/>
                    <a:lstStyle/>
                    <a:p>
                      <a:pPr marL="29775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846.000,00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737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5654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17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66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8469">
                <a:tc gridSpan="5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1012 -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Aquisição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de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mobiliários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equipamentos necessários para</a:t>
                      </a:r>
                      <a:r>
                        <a:rPr sz="15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equ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4742">
                <a:tc>
                  <a:txBody>
                    <a:bodyPr/>
                    <a:lstStyle/>
                    <a:p>
                      <a:pPr marL="29775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247.000,00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737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5654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716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24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6945">
                <a:tc gridSpan="5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1013 -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Aquisição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de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equipamentos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materiais permanentes</a:t>
                      </a:r>
                      <a:r>
                        <a:rPr sz="15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necessário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4736">
                <a:tc>
                  <a:txBody>
                    <a:bodyPr/>
                    <a:lstStyle/>
                    <a:p>
                      <a:pPr marR="62738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35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737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5654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716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35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8475">
                <a:tc gridSpan="5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1014 -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Construção, Reformas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Ampliação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de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Escolas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Municipais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4736">
                <a:tc>
                  <a:txBody>
                    <a:bodyPr/>
                    <a:lstStyle/>
                    <a:p>
                      <a:pPr marL="29775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965.000,00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737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5654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24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72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08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71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27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92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6951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1015 -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Construção, ampliação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reforma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5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Creches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4736">
                <a:tc>
                  <a:txBody>
                    <a:bodyPr/>
                    <a:lstStyle/>
                    <a:p>
                      <a:pPr marL="29775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700.000,00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737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5654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716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70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7713">
                <a:tc gridSpan="5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1016 -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Construção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implantação de Centro de Educação</a:t>
                      </a:r>
                      <a:r>
                        <a:rPr sz="1500" spc="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Infantil.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5498">
                <a:tc>
                  <a:txBody>
                    <a:bodyPr/>
                    <a:lstStyle/>
                    <a:p>
                      <a:pPr marL="281940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500" spc="-5" dirty="0">
                          <a:latin typeface="Arial"/>
                          <a:cs typeface="Arial"/>
                        </a:rPr>
                        <a:t>1.090.000,00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795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7370" algn="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795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56540" algn="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795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7165" algn="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795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90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795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66951">
                <a:tc gridSpan="5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1017 -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Aquisição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de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imóvel, conservação, ampliação, construção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Re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84742">
                <a:tc>
                  <a:txBody>
                    <a:bodyPr/>
                    <a:lstStyle/>
                    <a:p>
                      <a:pPr marL="29775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800.000,00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737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5654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716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80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66945">
                <a:tc gridSpan="5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1018 -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Construção de Quadras de Esportes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Cobertura de Quadra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exis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84736">
                <a:tc>
                  <a:txBody>
                    <a:bodyPr/>
                    <a:lstStyle/>
                    <a:p>
                      <a:pPr marL="29775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300.000,00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737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5654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716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30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68475">
                <a:tc gridSpan="5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1019 -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Aquisição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de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imóvel e/ou realização de obras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5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construção,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84736">
                <a:tc>
                  <a:txBody>
                    <a:bodyPr/>
                    <a:lstStyle/>
                    <a:p>
                      <a:pPr marL="281940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-5" dirty="0">
                          <a:latin typeface="Arial"/>
                          <a:cs typeface="Arial"/>
                        </a:rPr>
                        <a:t>2.500.000,00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737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5654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716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51460">
                <a:tc gridSpan="5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1020 -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Aquisição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de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terrenos para implantação de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nova área</a:t>
                      </a:r>
                      <a:r>
                        <a:rPr sz="15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industri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310895" y="381000"/>
          <a:ext cx="10076815" cy="6629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681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08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0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39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60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1751">
                <a:tc>
                  <a:txBody>
                    <a:bodyPr/>
                    <a:lstStyle/>
                    <a:p>
                      <a:pPr marR="626745" algn="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35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27305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7370" algn="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27305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56540" algn="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27305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7165" algn="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27305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35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27305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951">
                <a:tc gridSpan="5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1021 -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Aquisição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de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material permanente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a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fim de equipar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Secretar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4736">
                <a:tc>
                  <a:txBody>
                    <a:bodyPr/>
                    <a:lstStyle/>
                    <a:p>
                      <a:pPr marR="62674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737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5654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716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8475">
                <a:tc gridSpan="5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1022 -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Aquisição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de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veículo para uso da Secretaria Municipal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5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Hab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4736">
                <a:tc>
                  <a:txBody>
                    <a:bodyPr/>
                    <a:lstStyle/>
                    <a:p>
                      <a:pPr marR="62738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38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737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5654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716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38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6951">
                <a:tc gridSpan="5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1023 -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Restauração das Instalações da Rede Ferroviária para fins</a:t>
                      </a:r>
                      <a:r>
                        <a:rPr sz="1500" spc="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cu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4742">
                <a:tc>
                  <a:txBody>
                    <a:bodyPr/>
                    <a:lstStyle/>
                    <a:p>
                      <a:pPr marR="62674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26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737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5654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716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26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8469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1027 -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Sinalização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ordenação do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trânsito.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4742">
                <a:tc>
                  <a:txBody>
                    <a:bodyPr/>
                    <a:lstStyle/>
                    <a:p>
                      <a:pPr marR="62674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30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737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5654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24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40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29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75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60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6945">
                <a:tc gridSpan="5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1029 -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Implantação de abrigos para passageiros nos postos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parada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4736">
                <a:tc>
                  <a:txBody>
                    <a:bodyPr/>
                    <a:lstStyle/>
                    <a:p>
                      <a:pPr marR="62674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17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737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5654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716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17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8475">
                <a:tc gridSpan="5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1030 -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Ampliação, construção, reforma, manutenção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conservação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 de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4736">
                <a:tc>
                  <a:txBody>
                    <a:bodyPr/>
                    <a:lstStyle/>
                    <a:p>
                      <a:pPr marR="62674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30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737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5654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716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30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6951">
                <a:tc gridSpan="5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1031 -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Aquisição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locação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de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veículos, máquinas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equipamentos.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4736">
                <a:tc>
                  <a:txBody>
                    <a:bodyPr/>
                    <a:lstStyle/>
                    <a:p>
                      <a:pPr marR="62674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60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737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5654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716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60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7713">
                <a:tc gridSpan="5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1032 -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Melhoria de praças, passeios públicos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jardins.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5498">
                <a:tc>
                  <a:txBody>
                    <a:bodyPr/>
                    <a:lstStyle/>
                    <a:p>
                      <a:pPr marR="627380" algn="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95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795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7370" algn="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795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56540" algn="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795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82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80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795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94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795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66951">
                <a:tc gridSpan="5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1033 -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Manutenção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melhorias da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Casa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Mortuária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Cemitério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Público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84742">
                <a:tc>
                  <a:txBody>
                    <a:bodyPr/>
                    <a:lstStyle/>
                    <a:p>
                      <a:pPr marR="62674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21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737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5654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26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52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20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73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48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66945">
                <a:tc gridSpan="5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1035 -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Pavimentação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manutenção de vias urbanas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rurais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constru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84736">
                <a:tc>
                  <a:txBody>
                    <a:bodyPr/>
                    <a:lstStyle/>
                    <a:p>
                      <a:pPr marR="62674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737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5654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86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73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32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31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68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68475">
                <a:tc gridSpan="5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1036 -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Construção, reforma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manutenção de pontes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muros de</a:t>
                      </a:r>
                      <a:r>
                        <a:rPr sz="15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arrimo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84736">
                <a:tc>
                  <a:txBody>
                    <a:bodyPr/>
                    <a:lstStyle/>
                    <a:p>
                      <a:pPr marR="62674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50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737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5654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716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50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51460">
                <a:tc gridSpan="5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1037 -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Manutenção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reforma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do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 britador.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310895" y="381000"/>
          <a:ext cx="10076815" cy="6629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681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08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0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39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60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1751">
                <a:tc>
                  <a:txBody>
                    <a:bodyPr/>
                    <a:lstStyle/>
                    <a:p>
                      <a:pPr marR="627380" algn="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45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27305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7370" algn="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27305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56540" algn="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27305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82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97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27305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42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3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27305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951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1038 -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Construção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recuperação de</a:t>
                      </a:r>
                      <a:r>
                        <a:rPr sz="15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escadarias.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4736">
                <a:tc>
                  <a:txBody>
                    <a:bodyPr/>
                    <a:lstStyle/>
                    <a:p>
                      <a:pPr marR="62738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45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737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5654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716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45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8475">
                <a:tc gridSpan="5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1039 -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Aquisição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de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equipamentos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lixeiras destinadas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a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coleta</a:t>
                      </a:r>
                      <a:r>
                        <a:rPr sz="15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sel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4736">
                <a:tc>
                  <a:txBody>
                    <a:bodyPr/>
                    <a:lstStyle/>
                    <a:p>
                      <a:pPr marR="62738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35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737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5654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716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35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6951">
                <a:tc gridSpan="5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1040 -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Expansão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da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rede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de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esgoto pluvial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sanitário.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4742">
                <a:tc>
                  <a:txBody>
                    <a:bodyPr/>
                    <a:lstStyle/>
                    <a:p>
                      <a:pPr marL="281940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-5" dirty="0">
                          <a:latin typeface="Arial"/>
                          <a:cs typeface="Arial"/>
                        </a:rPr>
                        <a:t>2.100.000,00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737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5654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716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8469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1041 -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Expansão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da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rede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5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água.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4742">
                <a:tc>
                  <a:txBody>
                    <a:bodyPr/>
                    <a:lstStyle/>
                    <a:p>
                      <a:pPr marR="62738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15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737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5654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716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15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6945">
                <a:tc gridSpan="5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1042 -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Aquisição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de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materiais permanentes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equipamentos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propícios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4736">
                <a:tc>
                  <a:txBody>
                    <a:bodyPr/>
                    <a:lstStyle/>
                    <a:p>
                      <a:pPr marL="29775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850.000,00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737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5654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716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85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8475">
                <a:tc gridSpan="5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1043 -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Expansão, preservação, captação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distribuição de</a:t>
                      </a:r>
                      <a:r>
                        <a:rPr sz="15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água.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4736">
                <a:tc>
                  <a:txBody>
                    <a:bodyPr/>
                    <a:lstStyle/>
                    <a:p>
                      <a:pPr marL="29775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150.000,00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737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5654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716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15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6951">
                <a:tc gridSpan="5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1044 -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Implantação de Casa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do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Agricultor para venda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de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Produtos</a:t>
                      </a:r>
                      <a:r>
                        <a:rPr sz="15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Col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4736">
                <a:tc>
                  <a:txBody>
                    <a:bodyPr/>
                    <a:lstStyle/>
                    <a:p>
                      <a:pPr marR="62738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29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737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5654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716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29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7713">
                <a:tc gridSpan="5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1045 -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Aquisição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de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equipamentos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para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realização dos exames de</a:t>
                      </a:r>
                      <a:r>
                        <a:rPr sz="15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Tube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5498">
                <a:tc>
                  <a:txBody>
                    <a:bodyPr/>
                    <a:lstStyle/>
                    <a:p>
                      <a:pPr marR="627380" algn="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15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795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7370" algn="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795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56540" algn="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795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7165" algn="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795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15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795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66951">
                <a:tc gridSpan="5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1046 -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Aquisição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de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materiais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insumos para realização dos</a:t>
                      </a:r>
                      <a:r>
                        <a:rPr sz="15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exames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84742">
                <a:tc>
                  <a:txBody>
                    <a:bodyPr/>
                    <a:lstStyle/>
                    <a:p>
                      <a:pPr marR="62738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30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737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5654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716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30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66945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9999 -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RESERVA DE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CONTINGÊNCIA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84736">
                <a:tc>
                  <a:txBody>
                    <a:bodyPr/>
                    <a:lstStyle/>
                    <a:p>
                      <a:pPr marL="29775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200.000,00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737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5654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716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20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68475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0001 -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Serviços da dívida fundada</a:t>
                      </a:r>
                      <a:r>
                        <a:rPr sz="15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interna.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84736">
                <a:tc>
                  <a:txBody>
                    <a:bodyPr/>
                    <a:lstStyle/>
                    <a:p>
                      <a:pPr marL="29775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750.000,00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737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5654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23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94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51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05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99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51460">
                <a:tc gridSpan="5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2002 -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Manutenção, encargos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atividades do Gabinete do Prefeito</a:t>
                      </a:r>
                      <a:r>
                        <a:rPr sz="1500" spc="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310895" y="381000"/>
          <a:ext cx="10076815" cy="6629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29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08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9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20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54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1751">
                <a:tc>
                  <a:txBody>
                    <a:bodyPr/>
                    <a:lstStyle/>
                    <a:p>
                      <a:pPr marR="388620" algn="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04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27305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9245" algn="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27305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7800" algn="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27305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23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69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54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27305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76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30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46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27305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951">
                <a:tc gridSpan="5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2003 -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Contribuições Financeiras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Subvenções Sociais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Entidades.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4736">
                <a:tc>
                  <a:txBody>
                    <a:bodyPr/>
                    <a:lstStyle/>
                    <a:p>
                      <a:pPr marR="38925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924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780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716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8475">
                <a:tc gridSpan="5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2004 -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Manutenção encargos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atividades da Procuradoria</a:t>
                      </a:r>
                      <a:r>
                        <a:rPr sz="15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Geral.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4736">
                <a:tc>
                  <a:txBody>
                    <a:bodyPr/>
                    <a:lstStyle/>
                    <a:p>
                      <a:pPr marR="38862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47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924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780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63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07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36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36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93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6951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2005 -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Qualificação de Recursos</a:t>
                      </a:r>
                      <a:r>
                        <a:rPr sz="15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Humanos.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4742">
                <a:tc>
                  <a:txBody>
                    <a:bodyPr/>
                    <a:lstStyle/>
                    <a:p>
                      <a:pPr marR="38862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924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780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716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8469">
                <a:tc gridSpan="5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2006 -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Contratação de serviços especializados para prestação de</a:t>
                      </a:r>
                      <a:r>
                        <a:rPr sz="1500" spc="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ass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4742">
                <a:tc>
                  <a:txBody>
                    <a:bodyPr/>
                    <a:lstStyle/>
                    <a:p>
                      <a:pPr marR="38862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14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924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780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65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11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12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6945">
                <a:tc gridSpan="5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2007 -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Pagamento de precatório movido contra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municipalidade.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4736">
                <a:tc>
                  <a:txBody>
                    <a:bodyPr/>
                    <a:lstStyle/>
                    <a:p>
                      <a:pPr marR="38862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20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924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780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14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06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23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52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7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8475">
                <a:tc gridSpan="5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2008 -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Manutenção, encargos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atividades de Apoio Administrativo</a:t>
                      </a:r>
                      <a:r>
                        <a:rPr sz="15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da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4736">
                <a:tc>
                  <a:txBody>
                    <a:bodyPr/>
                    <a:lstStyle/>
                    <a:p>
                      <a:pPr marR="38862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70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861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93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716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93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51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55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18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45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6951">
                <a:tc gridSpan="5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2009 -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Qualificação de Recursos Humanos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do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Quadro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de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Pessoal da</a:t>
                      </a:r>
                      <a:r>
                        <a:rPr sz="1500" spc="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ref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4736">
                <a:tc>
                  <a:txBody>
                    <a:bodyPr/>
                    <a:lstStyle/>
                    <a:p>
                      <a:pPr marR="38925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924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780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60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40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7713">
                <a:tc gridSpan="5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2010 -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Contribuições financeiras para manter os trabalhos</a:t>
                      </a:r>
                      <a:r>
                        <a:rPr sz="1500" spc="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prestados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5498">
                <a:tc>
                  <a:txBody>
                    <a:bodyPr/>
                    <a:lstStyle/>
                    <a:p>
                      <a:pPr marR="388620" algn="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27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795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9245" algn="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795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7800" algn="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795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19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20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795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76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795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66951">
                <a:tc gridSpan="5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2011 -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Manutenção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conservação de bens móveis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spc="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imóveis.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84742">
                <a:tc>
                  <a:txBody>
                    <a:bodyPr/>
                    <a:lstStyle/>
                    <a:p>
                      <a:pPr marR="38925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26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924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780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716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26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66945">
                <a:tc gridSpan="5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2012 -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Manutenção de convênio 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com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o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Corpo de</a:t>
                      </a:r>
                      <a:r>
                        <a:rPr sz="1500" spc="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Bombeiros.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84736">
                <a:tc>
                  <a:txBody>
                    <a:bodyPr/>
                    <a:lstStyle/>
                    <a:p>
                      <a:pPr marR="38862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38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924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780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17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98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11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21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01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89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68475">
                <a:tc gridSpan="5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2013 -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Manutenção de Convênio com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a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Polícia Civil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Militar.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84736">
                <a:tc>
                  <a:txBody>
                    <a:bodyPr/>
                    <a:lstStyle/>
                    <a:p>
                      <a:pPr marR="38862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50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861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60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716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60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17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56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79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32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43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21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51460">
                <a:tc gridSpan="5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2014 -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Contribuição para Formação Patrimônio Servidor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5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PASEP.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310895" y="381000"/>
          <a:ext cx="10076815" cy="6629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681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08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1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33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60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1751">
                <a:tc>
                  <a:txBody>
                    <a:bodyPr/>
                    <a:lstStyle/>
                    <a:p>
                      <a:pPr marL="297751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550.000,00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27305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7370" algn="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27305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7165" algn="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27305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21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85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04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27305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33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14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96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27305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951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2015 -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Vale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refeição aos servidores</a:t>
                      </a:r>
                      <a:r>
                        <a:rPr sz="15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municipais.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4736">
                <a:tc>
                  <a:txBody>
                    <a:bodyPr/>
                    <a:lstStyle/>
                    <a:p>
                      <a:pPr marR="62738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15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737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716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65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14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4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16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06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8475">
                <a:tc gridSpan="5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2016 -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Manutenção, encargos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atividades da Secretaria de</a:t>
                      </a:r>
                      <a:r>
                        <a:rPr sz="1500" spc="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Planejame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4736">
                <a:tc>
                  <a:txBody>
                    <a:bodyPr/>
                    <a:lstStyle/>
                    <a:p>
                      <a:pPr marL="29775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813.000,00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737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716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25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35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49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55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64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51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6951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2017 -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Qualificação dos profissionais da</a:t>
                      </a:r>
                      <a:r>
                        <a:rPr sz="15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Secretaria.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4742">
                <a:tc>
                  <a:txBody>
                    <a:bodyPr/>
                    <a:lstStyle/>
                    <a:p>
                      <a:pPr marR="62738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737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716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716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8469">
                <a:tc gridSpan="5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2018 -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Contratação de estudos, projetos, consultorias, assessoria</a:t>
                      </a:r>
                      <a:r>
                        <a:rPr sz="15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4742">
                <a:tc>
                  <a:txBody>
                    <a:bodyPr/>
                    <a:lstStyle/>
                    <a:p>
                      <a:pPr marL="29775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250.000,00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737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716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716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25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6945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2019 -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Alimentação escolar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para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Educação</a:t>
                      </a:r>
                      <a:r>
                        <a:rPr sz="15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Infantil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4736">
                <a:tc>
                  <a:txBody>
                    <a:bodyPr/>
                    <a:lstStyle/>
                    <a:p>
                      <a:pPr marL="29775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520.000,00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737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716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65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67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9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45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07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21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8475">
                <a:tc gridSpan="5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2020 -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Manutenção, Encargos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Atividades da Educação</a:t>
                      </a:r>
                      <a:r>
                        <a:rPr sz="1500" spc="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Infantil.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4736">
                <a:tc>
                  <a:txBody>
                    <a:bodyPr/>
                    <a:lstStyle/>
                    <a:p>
                      <a:pPr marL="281940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-5" dirty="0">
                          <a:latin typeface="Arial"/>
                          <a:cs typeface="Arial"/>
                        </a:rPr>
                        <a:t>9.400.000,00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737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716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35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70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64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30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6951">
                <a:tc gridSpan="5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2021 -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Qualificação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aperfeiçoamento dos Profissionais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da</a:t>
                      </a:r>
                      <a:r>
                        <a:rPr sz="15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Educação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4736">
                <a:tc>
                  <a:txBody>
                    <a:bodyPr/>
                    <a:lstStyle/>
                    <a:p>
                      <a:pPr marR="62738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35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737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716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32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7713">
                <a:tc gridSpan="5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2022 -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Aquisição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de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material de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consumo, escolar e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didático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pedag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5498">
                <a:tc>
                  <a:txBody>
                    <a:bodyPr/>
                    <a:lstStyle/>
                    <a:p>
                      <a:pPr marL="2977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310.000,00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795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7370" algn="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795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7165" algn="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795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19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20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795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30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80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80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795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66951">
                <a:tc gridSpan="5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2023 -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Vale-refeição aos servidores municipais Profissionais da</a:t>
                      </a:r>
                      <a:r>
                        <a:rPr sz="15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Edu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84742">
                <a:tc>
                  <a:txBody>
                    <a:bodyPr/>
                    <a:lstStyle/>
                    <a:p>
                      <a:pPr marL="29775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235.000,00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737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716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65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48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8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18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97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82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66945">
                <a:tc gridSpan="5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2024 -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Alimentação escolar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para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Ensino</a:t>
                      </a:r>
                      <a:r>
                        <a:rPr sz="15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Fundamental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84736">
                <a:tc>
                  <a:txBody>
                    <a:bodyPr/>
                    <a:lstStyle/>
                    <a:p>
                      <a:pPr marL="29775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300.000,00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737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716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65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68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7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23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43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33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68475">
                <a:tc gridSpan="5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2025 -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Manutenção, encargos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atividades do Ensino</a:t>
                      </a:r>
                      <a:r>
                        <a:rPr sz="15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Fundamental.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84736">
                <a:tc>
                  <a:txBody>
                    <a:bodyPr/>
                    <a:lstStyle/>
                    <a:p>
                      <a:pPr marL="281940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-5" dirty="0">
                          <a:latin typeface="Arial"/>
                          <a:cs typeface="Arial"/>
                        </a:rPr>
                        <a:t>6.901.000,00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737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716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69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31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31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69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51460">
                <a:tc gridSpan="5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2026 -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Prover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a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aquisição de diversos materiais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de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consumo,</a:t>
                      </a:r>
                      <a:r>
                        <a:rPr sz="15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escolar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13735" y="342391"/>
            <a:ext cx="526478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RECEITA</a:t>
            </a:r>
            <a:r>
              <a:rPr spc="-35" dirty="0"/>
              <a:t> </a:t>
            </a:r>
            <a:r>
              <a:rPr spc="-5" dirty="0"/>
              <a:t>ORÇAMENTÁRIA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67842" y="996188"/>
            <a:ext cx="9956800" cy="45459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Arial"/>
                <a:cs typeface="Arial"/>
              </a:rPr>
              <a:t>Lei </a:t>
            </a:r>
            <a:r>
              <a:rPr sz="2000" spc="-5" dirty="0">
                <a:latin typeface="Arial"/>
                <a:cs typeface="Arial"/>
              </a:rPr>
              <a:t>4.320/64, Art. </a:t>
            </a:r>
            <a:r>
              <a:rPr sz="2000" dirty="0">
                <a:latin typeface="Arial"/>
                <a:cs typeface="Arial"/>
              </a:rPr>
              <a:t>2°, § 1° e</a:t>
            </a:r>
            <a:r>
              <a:rPr sz="2000" spc="-6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2°</a:t>
            </a:r>
            <a:endParaRPr sz="2000">
              <a:latin typeface="Arial"/>
              <a:cs typeface="Arial"/>
            </a:endParaRPr>
          </a:p>
          <a:p>
            <a:pPr marL="12700" marR="8890" algn="just">
              <a:lnSpc>
                <a:spcPct val="96100"/>
              </a:lnSpc>
              <a:spcBef>
                <a:spcPts val="1405"/>
              </a:spcBef>
            </a:pPr>
            <a:r>
              <a:rPr sz="1800" spc="-10" dirty="0">
                <a:latin typeface="Arial"/>
                <a:cs typeface="Arial"/>
              </a:rPr>
              <a:t>Lei </a:t>
            </a:r>
            <a:r>
              <a:rPr sz="1800" spc="-5" dirty="0">
                <a:latin typeface="Arial"/>
                <a:cs typeface="Arial"/>
              </a:rPr>
              <a:t>4.320/64, Art. 2° </a:t>
            </a:r>
            <a:r>
              <a:rPr sz="1800" dirty="0">
                <a:latin typeface="Arial"/>
                <a:cs typeface="Arial"/>
              </a:rPr>
              <a:t>- A </a:t>
            </a:r>
            <a:r>
              <a:rPr sz="1800" spc="-10" dirty="0">
                <a:latin typeface="Arial"/>
                <a:cs typeface="Arial"/>
              </a:rPr>
              <a:t>Lei </a:t>
            </a:r>
            <a:r>
              <a:rPr sz="1800" spc="-5" dirty="0">
                <a:latin typeface="Arial"/>
                <a:cs typeface="Arial"/>
              </a:rPr>
              <a:t>do Orçamento conterá </a:t>
            </a:r>
            <a:r>
              <a:rPr sz="1800" dirty="0">
                <a:latin typeface="Arial"/>
                <a:cs typeface="Arial"/>
              </a:rPr>
              <a:t>a </a:t>
            </a:r>
            <a:r>
              <a:rPr sz="1800" spc="-5" dirty="0">
                <a:latin typeface="Arial"/>
                <a:cs typeface="Arial"/>
              </a:rPr>
              <a:t>discriminação da receita </a:t>
            </a:r>
            <a:r>
              <a:rPr sz="1800" dirty="0">
                <a:latin typeface="Arial"/>
                <a:cs typeface="Arial"/>
              </a:rPr>
              <a:t>e </a:t>
            </a:r>
            <a:r>
              <a:rPr sz="1800" spc="-10" dirty="0">
                <a:latin typeface="Arial"/>
                <a:cs typeface="Arial"/>
              </a:rPr>
              <a:t>despesa </a:t>
            </a:r>
            <a:r>
              <a:rPr sz="1800" dirty="0">
                <a:latin typeface="Arial"/>
                <a:cs typeface="Arial"/>
              </a:rPr>
              <a:t>de </a:t>
            </a:r>
            <a:r>
              <a:rPr sz="1800" spc="-5" dirty="0">
                <a:latin typeface="Arial"/>
                <a:cs typeface="Arial"/>
              </a:rPr>
              <a:t>forma  </a:t>
            </a:r>
            <a:r>
              <a:rPr sz="1800" dirty="0">
                <a:latin typeface="Arial"/>
                <a:cs typeface="Arial"/>
              </a:rPr>
              <a:t>a </a:t>
            </a:r>
            <a:r>
              <a:rPr sz="1800" spc="-5" dirty="0">
                <a:latin typeface="Arial"/>
                <a:cs typeface="Arial"/>
              </a:rPr>
              <a:t>evidenciar </a:t>
            </a:r>
            <a:r>
              <a:rPr sz="1800" dirty="0">
                <a:latin typeface="Arial"/>
                <a:cs typeface="Arial"/>
              </a:rPr>
              <a:t>a </a:t>
            </a:r>
            <a:r>
              <a:rPr sz="1800" spc="-5" dirty="0">
                <a:latin typeface="Arial"/>
                <a:cs typeface="Arial"/>
              </a:rPr>
              <a:t>política econômica financeira </a:t>
            </a:r>
            <a:r>
              <a:rPr sz="1800" dirty="0">
                <a:latin typeface="Arial"/>
                <a:cs typeface="Arial"/>
              </a:rPr>
              <a:t>e o </a:t>
            </a:r>
            <a:r>
              <a:rPr sz="1800" spc="-5" dirty="0">
                <a:latin typeface="Arial"/>
                <a:cs typeface="Arial"/>
              </a:rPr>
              <a:t>programa de trabalho </a:t>
            </a:r>
            <a:r>
              <a:rPr sz="1800" dirty="0">
                <a:latin typeface="Arial"/>
                <a:cs typeface="Arial"/>
              </a:rPr>
              <a:t>do </a:t>
            </a:r>
            <a:r>
              <a:rPr sz="1800" spc="-10" dirty="0">
                <a:latin typeface="Arial"/>
                <a:cs typeface="Arial"/>
              </a:rPr>
              <a:t>Governo, </a:t>
            </a:r>
            <a:r>
              <a:rPr sz="1800" spc="-5" dirty="0">
                <a:latin typeface="Arial"/>
                <a:cs typeface="Arial"/>
              </a:rPr>
              <a:t>obedecidos </a:t>
            </a:r>
            <a:r>
              <a:rPr sz="1800" spc="-10" dirty="0">
                <a:latin typeface="Arial"/>
                <a:cs typeface="Arial"/>
              </a:rPr>
              <a:t>os  </a:t>
            </a:r>
            <a:r>
              <a:rPr sz="1800" spc="-5" dirty="0">
                <a:latin typeface="Arial"/>
                <a:cs typeface="Arial"/>
              </a:rPr>
              <a:t>princípios </a:t>
            </a:r>
            <a:r>
              <a:rPr sz="1800" dirty="0">
                <a:latin typeface="Arial"/>
                <a:cs typeface="Arial"/>
              </a:rPr>
              <a:t>de </a:t>
            </a:r>
            <a:r>
              <a:rPr sz="1800" spc="-5" dirty="0">
                <a:latin typeface="Arial"/>
                <a:cs typeface="Arial"/>
              </a:rPr>
              <a:t>unidade universalidade 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anualidade.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ts val="2110"/>
              </a:lnSpc>
              <a:spcBef>
                <a:spcPts val="1295"/>
              </a:spcBef>
            </a:pPr>
            <a:r>
              <a:rPr sz="1800" dirty="0">
                <a:latin typeface="Arial"/>
                <a:cs typeface="Arial"/>
              </a:rPr>
              <a:t>§ </a:t>
            </a:r>
            <a:r>
              <a:rPr sz="1800" spc="-5" dirty="0">
                <a:latin typeface="Arial"/>
                <a:cs typeface="Arial"/>
              </a:rPr>
              <a:t>1° Integrarão </a:t>
            </a:r>
            <a:r>
              <a:rPr sz="1800" dirty="0">
                <a:latin typeface="Arial"/>
                <a:cs typeface="Arial"/>
              </a:rPr>
              <a:t>a </a:t>
            </a:r>
            <a:r>
              <a:rPr sz="1800" spc="-10" dirty="0">
                <a:latin typeface="Arial"/>
                <a:cs typeface="Arial"/>
              </a:rPr>
              <a:t>Lei </a:t>
            </a:r>
            <a:r>
              <a:rPr sz="1800" dirty="0">
                <a:latin typeface="Arial"/>
                <a:cs typeface="Arial"/>
              </a:rPr>
              <a:t>de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Orçamento:</a:t>
            </a:r>
            <a:endParaRPr sz="1800">
              <a:latin typeface="Arial"/>
              <a:cs typeface="Arial"/>
            </a:endParaRPr>
          </a:p>
          <a:p>
            <a:pPr marL="140970" indent="-128905">
              <a:lnSpc>
                <a:spcPts val="2070"/>
              </a:lnSpc>
              <a:buAutoNum type="romanUcPeriod"/>
              <a:tabLst>
                <a:tab pos="141605" algn="l"/>
              </a:tabLst>
            </a:pPr>
            <a:r>
              <a:rPr sz="1800" dirty="0">
                <a:latin typeface="Arial"/>
                <a:cs typeface="Arial"/>
              </a:rPr>
              <a:t>- </a:t>
            </a:r>
            <a:r>
              <a:rPr sz="1800" spc="-5" dirty="0">
                <a:latin typeface="Arial"/>
                <a:cs typeface="Arial"/>
              </a:rPr>
              <a:t>Sumário geral da receita por fontes </a:t>
            </a:r>
            <a:r>
              <a:rPr sz="1800" dirty="0">
                <a:latin typeface="Arial"/>
                <a:cs typeface="Arial"/>
              </a:rPr>
              <a:t>e </a:t>
            </a:r>
            <a:r>
              <a:rPr sz="1800" spc="-5" dirty="0">
                <a:latin typeface="Arial"/>
                <a:cs typeface="Arial"/>
              </a:rPr>
              <a:t>da despesa por </a:t>
            </a:r>
            <a:r>
              <a:rPr sz="1800" spc="-10" dirty="0">
                <a:latin typeface="Arial"/>
                <a:cs typeface="Arial"/>
              </a:rPr>
              <a:t>funções </a:t>
            </a:r>
            <a:r>
              <a:rPr sz="1800" dirty="0">
                <a:latin typeface="Arial"/>
                <a:cs typeface="Arial"/>
              </a:rPr>
              <a:t>do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Governo;</a:t>
            </a:r>
            <a:endParaRPr sz="1800">
              <a:latin typeface="Arial"/>
              <a:cs typeface="Arial"/>
            </a:endParaRPr>
          </a:p>
          <a:p>
            <a:pPr marL="12700" marR="5080">
              <a:lnSpc>
                <a:spcPts val="2060"/>
              </a:lnSpc>
              <a:spcBef>
                <a:spcPts val="110"/>
              </a:spcBef>
              <a:buAutoNum type="romanUcPeriod"/>
              <a:tabLst>
                <a:tab pos="226695" algn="l"/>
              </a:tabLst>
            </a:pPr>
            <a:r>
              <a:rPr sz="1800" dirty="0">
                <a:latin typeface="Arial"/>
                <a:cs typeface="Arial"/>
              </a:rPr>
              <a:t>- </a:t>
            </a:r>
            <a:r>
              <a:rPr sz="1800" spc="-5" dirty="0">
                <a:latin typeface="Arial"/>
                <a:cs typeface="Arial"/>
              </a:rPr>
              <a:t>Quadro demonstrativo </a:t>
            </a:r>
            <a:r>
              <a:rPr sz="1800" dirty="0">
                <a:latin typeface="Arial"/>
                <a:cs typeface="Arial"/>
              </a:rPr>
              <a:t>da </a:t>
            </a:r>
            <a:r>
              <a:rPr sz="1800" spc="-5" dirty="0">
                <a:latin typeface="Arial"/>
                <a:cs typeface="Arial"/>
              </a:rPr>
              <a:t>Receita </a:t>
            </a:r>
            <a:r>
              <a:rPr sz="1800" dirty="0">
                <a:latin typeface="Arial"/>
                <a:cs typeface="Arial"/>
              </a:rPr>
              <a:t>e </a:t>
            </a:r>
            <a:r>
              <a:rPr sz="1800" spc="-5" dirty="0">
                <a:latin typeface="Arial"/>
                <a:cs typeface="Arial"/>
              </a:rPr>
              <a:t>Despesa segundo as Categorias Econômicas, na forma  do Anexo</a:t>
            </a:r>
            <a:r>
              <a:rPr sz="1800" spc="-10" dirty="0">
                <a:latin typeface="Arial"/>
                <a:cs typeface="Arial"/>
              </a:rPr>
              <a:t> nº1;</a:t>
            </a:r>
            <a:endParaRPr sz="1800">
              <a:latin typeface="Arial"/>
              <a:cs typeface="Arial"/>
            </a:endParaRPr>
          </a:p>
          <a:p>
            <a:pPr marL="12700" marR="2747645">
              <a:lnSpc>
                <a:spcPts val="2080"/>
              </a:lnSpc>
              <a:buAutoNum type="romanUcPeriod"/>
              <a:tabLst>
                <a:tab pos="269240" algn="l"/>
              </a:tabLst>
            </a:pPr>
            <a:r>
              <a:rPr sz="1800" dirty="0">
                <a:latin typeface="Arial"/>
                <a:cs typeface="Arial"/>
              </a:rPr>
              <a:t>- </a:t>
            </a:r>
            <a:r>
              <a:rPr sz="1800" spc="-5" dirty="0">
                <a:latin typeface="Arial"/>
                <a:cs typeface="Arial"/>
              </a:rPr>
              <a:t>Quadro discriminativo da receita por fontes </a:t>
            </a:r>
            <a:r>
              <a:rPr sz="1800" dirty="0">
                <a:latin typeface="Arial"/>
                <a:cs typeface="Arial"/>
              </a:rPr>
              <a:t>e </a:t>
            </a:r>
            <a:r>
              <a:rPr sz="1800" spc="-5" dirty="0">
                <a:latin typeface="Arial"/>
                <a:cs typeface="Arial"/>
              </a:rPr>
              <a:t>respectiva legislação;  </a:t>
            </a:r>
            <a:r>
              <a:rPr sz="1800" dirty="0">
                <a:latin typeface="Arial"/>
                <a:cs typeface="Arial"/>
              </a:rPr>
              <a:t>IV - </a:t>
            </a:r>
            <a:r>
              <a:rPr sz="1800" spc="-5" dirty="0">
                <a:latin typeface="Arial"/>
                <a:cs typeface="Arial"/>
              </a:rPr>
              <a:t>Quadro das dotações </a:t>
            </a:r>
            <a:r>
              <a:rPr sz="1800" spc="-10" dirty="0">
                <a:latin typeface="Arial"/>
                <a:cs typeface="Arial"/>
              </a:rPr>
              <a:t>por órgãos </a:t>
            </a:r>
            <a:r>
              <a:rPr sz="1800" dirty="0">
                <a:latin typeface="Arial"/>
                <a:cs typeface="Arial"/>
              </a:rPr>
              <a:t>do </a:t>
            </a:r>
            <a:r>
              <a:rPr sz="1800" spc="-5" dirty="0">
                <a:latin typeface="Arial"/>
                <a:cs typeface="Arial"/>
              </a:rPr>
              <a:t>Governo </a:t>
            </a:r>
            <a:r>
              <a:rPr sz="1800" dirty="0">
                <a:latin typeface="Arial"/>
                <a:cs typeface="Arial"/>
              </a:rPr>
              <a:t>e da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Administração.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ts val="2120"/>
              </a:lnSpc>
              <a:spcBef>
                <a:spcPts val="1240"/>
              </a:spcBef>
            </a:pPr>
            <a:r>
              <a:rPr sz="1800" dirty="0">
                <a:latin typeface="Arial"/>
                <a:cs typeface="Arial"/>
              </a:rPr>
              <a:t>§ </a:t>
            </a:r>
            <a:r>
              <a:rPr sz="1800" spc="-5" dirty="0">
                <a:latin typeface="Arial"/>
                <a:cs typeface="Arial"/>
              </a:rPr>
              <a:t>2º Acompanharão </a:t>
            </a:r>
            <a:r>
              <a:rPr sz="1800" dirty="0">
                <a:latin typeface="Arial"/>
                <a:cs typeface="Arial"/>
              </a:rPr>
              <a:t>a </a:t>
            </a:r>
            <a:r>
              <a:rPr sz="1800" spc="-5" dirty="0">
                <a:latin typeface="Arial"/>
                <a:cs typeface="Arial"/>
              </a:rPr>
              <a:t>Lei </a:t>
            </a:r>
            <a:r>
              <a:rPr sz="1800" dirty="0">
                <a:latin typeface="Arial"/>
                <a:cs typeface="Arial"/>
              </a:rPr>
              <a:t>de</a:t>
            </a:r>
            <a:r>
              <a:rPr sz="1800" spc="-5" dirty="0">
                <a:latin typeface="Arial"/>
                <a:cs typeface="Arial"/>
              </a:rPr>
              <a:t> Orçamento:</a:t>
            </a:r>
            <a:endParaRPr sz="1800">
              <a:latin typeface="Arial"/>
              <a:cs typeface="Arial"/>
            </a:endParaRPr>
          </a:p>
          <a:p>
            <a:pPr marL="12700" marR="1580515">
              <a:lnSpc>
                <a:spcPts val="2060"/>
              </a:lnSpc>
              <a:spcBef>
                <a:spcPts val="110"/>
              </a:spcBef>
            </a:pPr>
            <a:r>
              <a:rPr sz="1800" dirty="0">
                <a:latin typeface="Arial"/>
                <a:cs typeface="Arial"/>
              </a:rPr>
              <a:t>I - </a:t>
            </a:r>
            <a:r>
              <a:rPr sz="1800" spc="-10" dirty="0">
                <a:latin typeface="Arial"/>
                <a:cs typeface="Arial"/>
              </a:rPr>
              <a:t>Quadros </a:t>
            </a:r>
            <a:r>
              <a:rPr sz="1800" spc="-5" dirty="0">
                <a:latin typeface="Arial"/>
                <a:cs typeface="Arial"/>
              </a:rPr>
              <a:t>demonstrativos </a:t>
            </a:r>
            <a:r>
              <a:rPr sz="1800" dirty="0">
                <a:latin typeface="Arial"/>
                <a:cs typeface="Arial"/>
              </a:rPr>
              <a:t>da </a:t>
            </a:r>
            <a:r>
              <a:rPr sz="1800" spc="-5" dirty="0">
                <a:latin typeface="Arial"/>
                <a:cs typeface="Arial"/>
              </a:rPr>
              <a:t>receita </a:t>
            </a:r>
            <a:r>
              <a:rPr sz="1800" dirty="0">
                <a:latin typeface="Arial"/>
                <a:cs typeface="Arial"/>
              </a:rPr>
              <a:t>e </a:t>
            </a:r>
            <a:r>
              <a:rPr sz="1800" spc="-5" dirty="0">
                <a:latin typeface="Arial"/>
                <a:cs typeface="Arial"/>
              </a:rPr>
              <a:t>planos de aplicação </a:t>
            </a:r>
            <a:r>
              <a:rPr sz="1800" spc="-10" dirty="0">
                <a:latin typeface="Arial"/>
                <a:cs typeface="Arial"/>
              </a:rPr>
              <a:t>dos </a:t>
            </a:r>
            <a:r>
              <a:rPr sz="1800" spc="-5" dirty="0">
                <a:latin typeface="Arial"/>
                <a:cs typeface="Arial"/>
              </a:rPr>
              <a:t>fundos especiais;  </a:t>
            </a:r>
            <a:r>
              <a:rPr sz="1800" dirty="0">
                <a:latin typeface="Arial"/>
                <a:cs typeface="Arial"/>
              </a:rPr>
              <a:t>II - </a:t>
            </a:r>
            <a:r>
              <a:rPr sz="1800" spc="-10" dirty="0">
                <a:latin typeface="Arial"/>
                <a:cs typeface="Arial"/>
              </a:rPr>
              <a:t>Quadros </a:t>
            </a:r>
            <a:r>
              <a:rPr sz="1800" spc="-5" dirty="0">
                <a:latin typeface="Arial"/>
                <a:cs typeface="Arial"/>
              </a:rPr>
              <a:t>demonstrativos </a:t>
            </a:r>
            <a:r>
              <a:rPr sz="1800" dirty="0">
                <a:latin typeface="Arial"/>
                <a:cs typeface="Arial"/>
              </a:rPr>
              <a:t>da </a:t>
            </a:r>
            <a:r>
              <a:rPr sz="1800" spc="-10" dirty="0">
                <a:latin typeface="Arial"/>
                <a:cs typeface="Arial"/>
              </a:rPr>
              <a:t>despesa, </a:t>
            </a:r>
            <a:r>
              <a:rPr sz="1800" spc="-5" dirty="0">
                <a:latin typeface="Arial"/>
                <a:cs typeface="Arial"/>
              </a:rPr>
              <a:t>na forma </a:t>
            </a:r>
            <a:r>
              <a:rPr sz="1800" spc="-10" dirty="0">
                <a:latin typeface="Arial"/>
                <a:cs typeface="Arial"/>
              </a:rPr>
              <a:t>dos </a:t>
            </a:r>
            <a:r>
              <a:rPr sz="1800" spc="-5" dirty="0">
                <a:latin typeface="Arial"/>
                <a:cs typeface="Arial"/>
              </a:rPr>
              <a:t>Anexos n°6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6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9;</a:t>
            </a:r>
            <a:endParaRPr sz="1800">
              <a:latin typeface="Arial"/>
              <a:cs typeface="Arial"/>
            </a:endParaRPr>
          </a:p>
          <a:p>
            <a:pPr marL="12700" marR="8255">
              <a:lnSpc>
                <a:spcPts val="2080"/>
              </a:lnSpc>
            </a:pPr>
            <a:r>
              <a:rPr sz="1800" dirty="0">
                <a:latin typeface="Arial"/>
                <a:cs typeface="Arial"/>
              </a:rPr>
              <a:t>III - </a:t>
            </a:r>
            <a:r>
              <a:rPr sz="1800" spc="-5" dirty="0">
                <a:latin typeface="Arial"/>
                <a:cs typeface="Arial"/>
              </a:rPr>
              <a:t>Quadro demonstrativo do programa anual </a:t>
            </a:r>
            <a:r>
              <a:rPr sz="1800" dirty="0">
                <a:latin typeface="Arial"/>
                <a:cs typeface="Arial"/>
              </a:rPr>
              <a:t>de </a:t>
            </a:r>
            <a:r>
              <a:rPr sz="1800" spc="-5" dirty="0">
                <a:latin typeface="Arial"/>
                <a:cs typeface="Arial"/>
              </a:rPr>
              <a:t>trabalho do Governo, </a:t>
            </a:r>
            <a:r>
              <a:rPr sz="1800" dirty="0">
                <a:latin typeface="Arial"/>
                <a:cs typeface="Arial"/>
              </a:rPr>
              <a:t>em </a:t>
            </a:r>
            <a:r>
              <a:rPr sz="1800" spc="-5" dirty="0">
                <a:latin typeface="Arial"/>
                <a:cs typeface="Arial"/>
              </a:rPr>
              <a:t>termos de realização  de obras </a:t>
            </a:r>
            <a:r>
              <a:rPr sz="1800" dirty="0">
                <a:latin typeface="Arial"/>
                <a:cs typeface="Arial"/>
              </a:rPr>
              <a:t>e </a:t>
            </a:r>
            <a:r>
              <a:rPr sz="1800" spc="-5" dirty="0">
                <a:latin typeface="Arial"/>
                <a:cs typeface="Arial"/>
              </a:rPr>
              <a:t>de prestação de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serviços.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310895" y="381000"/>
          <a:ext cx="10076815" cy="6629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681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08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0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39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60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1751">
                <a:tc>
                  <a:txBody>
                    <a:bodyPr/>
                    <a:lstStyle/>
                    <a:p>
                      <a:pPr marR="626745" algn="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27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27305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7370" algn="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27305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56540" algn="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27305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32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94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27305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26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67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06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27305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951">
                <a:tc gridSpan="5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2027 -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Manutenção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ampliação do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Sistema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de Transporte</a:t>
                      </a:r>
                      <a:r>
                        <a:rPr sz="15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Escolar.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4736">
                <a:tc>
                  <a:txBody>
                    <a:bodyPr/>
                    <a:lstStyle/>
                    <a:p>
                      <a:pPr marR="62674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80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737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5654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13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21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63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48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37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8475">
                <a:tc gridSpan="5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2028 -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Qualificação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aperfeiçoamento dos Profissionais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do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Ensino</a:t>
                      </a:r>
                      <a:r>
                        <a:rPr sz="15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F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4736">
                <a:tc>
                  <a:txBody>
                    <a:bodyPr/>
                    <a:lstStyle/>
                    <a:p>
                      <a:pPr marR="62738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33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737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5654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60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29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6951">
                <a:tc gridSpan="5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2029 -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Aquisição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de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material para distribuição gratuita (livros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m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4742">
                <a:tc>
                  <a:txBody>
                    <a:bodyPr/>
                    <a:lstStyle/>
                    <a:p>
                      <a:pPr marR="62738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98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737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5654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716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98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8469">
                <a:tc gridSpan="5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2030 -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Assistência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a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docentes cursando graduação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pós-graduação.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4742">
                <a:tc>
                  <a:txBody>
                    <a:bodyPr/>
                    <a:lstStyle/>
                    <a:p>
                      <a:pPr marR="62738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26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737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5654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716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26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6945">
                <a:tc gridSpan="5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2031 -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Vale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refeição aos servidores municipais Profissionais do</a:t>
                      </a:r>
                      <a:r>
                        <a:rPr sz="15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4736">
                <a:tc>
                  <a:txBody>
                    <a:bodyPr/>
                    <a:lstStyle/>
                    <a:p>
                      <a:pPr marR="62674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21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737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5654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65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55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3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16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54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67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8475">
                <a:tc gridSpan="5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2032 -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Repasse Financeiro para apoio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a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estudantes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de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Escola</a:t>
                      </a:r>
                      <a:r>
                        <a:rPr sz="15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Técnica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4736">
                <a:tc>
                  <a:txBody>
                    <a:bodyPr/>
                    <a:lstStyle/>
                    <a:p>
                      <a:pPr marR="62738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20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737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5654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716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20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6951">
                <a:tc gridSpan="5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2033 -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Auxílio Financeiro destinado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ao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transporte gratuito de</a:t>
                      </a:r>
                      <a:r>
                        <a:rPr sz="15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estud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4736">
                <a:tc>
                  <a:txBody>
                    <a:bodyPr/>
                    <a:lstStyle/>
                    <a:p>
                      <a:pPr marR="62738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80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737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5654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65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15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4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64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6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7713">
                <a:tc gridSpan="5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2034 -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Repasse Financeiro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a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Entidades de Educação</a:t>
                      </a:r>
                      <a:r>
                        <a:rPr sz="15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Especial.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5498">
                <a:tc>
                  <a:txBody>
                    <a:bodyPr/>
                    <a:lstStyle/>
                    <a:p>
                      <a:pPr marR="626745" algn="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15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795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7370" algn="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795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56540" algn="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795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13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795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20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795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66951">
                <a:tc gridSpan="5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2035 -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Implementação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do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Acervo Bibliográfico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da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Biblioteca</a:t>
                      </a:r>
                      <a:r>
                        <a:rPr sz="15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Pública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84742">
                <a:tc>
                  <a:txBody>
                    <a:bodyPr/>
                    <a:lstStyle/>
                    <a:p>
                      <a:pPr marR="62738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40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737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5654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716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36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32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39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8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66945">
                <a:tc gridSpan="5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2036 -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Manutenção, encargos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atividades do Deptº de Cultura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spc="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Bibl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84736">
                <a:tc>
                  <a:txBody>
                    <a:bodyPr/>
                    <a:lstStyle/>
                    <a:p>
                      <a:pPr marR="62674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54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737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5654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14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77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06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39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22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94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68475">
                <a:tc gridSpan="5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2037 -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Contribuição Financeira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a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entidades que realizarão eventos</a:t>
                      </a:r>
                      <a:r>
                        <a:rPr sz="15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c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84736">
                <a:tc>
                  <a:txBody>
                    <a:bodyPr/>
                    <a:lstStyle/>
                    <a:p>
                      <a:pPr marR="62738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25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737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5654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716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25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51460">
                <a:tc gridSpan="5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2038 -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Realização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de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eventos de incentivo ao resgate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das</a:t>
                      </a:r>
                      <a:r>
                        <a:rPr sz="15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tradições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310895" y="381000"/>
          <a:ext cx="10076815" cy="6629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681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08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0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39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60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1751">
                <a:tc>
                  <a:txBody>
                    <a:bodyPr/>
                    <a:lstStyle/>
                    <a:p>
                      <a:pPr marR="627380" algn="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45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27305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7370" algn="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27305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56540" algn="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27305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7165" algn="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70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27305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44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27305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951">
                <a:tc gridSpan="5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2039 -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Manutenção, encargos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atividades do departamento de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esporte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4736">
                <a:tc>
                  <a:txBody>
                    <a:bodyPr/>
                    <a:lstStyle/>
                    <a:p>
                      <a:pPr marR="62674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73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737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5654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22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70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64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51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29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36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8475">
                <a:tc gridSpan="5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2040 -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Repasse financeiro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a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Entidades de cunho esportivo, sem</a:t>
                      </a:r>
                      <a:r>
                        <a:rPr sz="15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fins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4736">
                <a:tc>
                  <a:txBody>
                    <a:bodyPr/>
                    <a:lstStyle/>
                    <a:p>
                      <a:pPr marR="62738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65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737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5654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716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65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6951">
                <a:tc gridSpan="5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2041 -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Realização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de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eventos de incentivo ao</a:t>
                      </a:r>
                      <a:r>
                        <a:rPr sz="15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esporte.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4742">
                <a:tc>
                  <a:txBody>
                    <a:bodyPr/>
                    <a:lstStyle/>
                    <a:p>
                      <a:pPr marR="62674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15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737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5654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716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15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8469">
                <a:tc gridSpan="5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2042 -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Implementar modalidades esportivas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em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forma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de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escolinhas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de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4742">
                <a:tc>
                  <a:txBody>
                    <a:bodyPr/>
                    <a:lstStyle/>
                    <a:p>
                      <a:pPr marR="62738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20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737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5654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716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20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6945">
                <a:tc gridSpan="5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2043 -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Implantação de infra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estrutura básica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em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Área</a:t>
                      </a:r>
                      <a:r>
                        <a:rPr sz="15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Industrial.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4736">
                <a:tc>
                  <a:txBody>
                    <a:bodyPr/>
                    <a:lstStyle/>
                    <a:p>
                      <a:pPr marR="62674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737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5654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716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8475">
                <a:tc gridSpan="5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2044 -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Implantação de Projetos voltados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ao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Desenvolvimento</a:t>
                      </a:r>
                      <a:r>
                        <a:rPr sz="15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Econômic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4736">
                <a:tc>
                  <a:txBody>
                    <a:bodyPr/>
                    <a:lstStyle/>
                    <a:p>
                      <a:pPr marR="62738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737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5654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716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6951">
                <a:tc gridSpan="5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2045 -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Manutenção, encargos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atividades da Secretaria de</a:t>
                      </a:r>
                      <a:r>
                        <a:rPr sz="1500" spc="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Habitação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4736">
                <a:tc>
                  <a:txBody>
                    <a:bodyPr/>
                    <a:lstStyle/>
                    <a:p>
                      <a:pPr marR="62738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37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737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5654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716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37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7713">
                <a:tc gridSpan="5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2046 -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Qualificação de Recursos Humanos necessários ao bom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desempen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5498">
                <a:tc>
                  <a:txBody>
                    <a:bodyPr/>
                    <a:lstStyle/>
                    <a:p>
                      <a:pPr marR="626745" algn="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795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7370" algn="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795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56540" algn="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795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7165" algn="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795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795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66951">
                <a:tc gridSpan="5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2047 -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Implantação de Sinalização Turística nas principais vias</a:t>
                      </a:r>
                      <a:r>
                        <a:rPr sz="15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de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84742">
                <a:tc>
                  <a:txBody>
                    <a:bodyPr/>
                    <a:lstStyle/>
                    <a:p>
                      <a:pPr marR="62738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737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5654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716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66945">
                <a:tc gridSpan="5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2048 -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Transferência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de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recursos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a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Entidades Representativas</a:t>
                      </a:r>
                      <a:r>
                        <a:rPr sz="15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(CONTU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84736">
                <a:tc>
                  <a:txBody>
                    <a:bodyPr/>
                    <a:lstStyle/>
                    <a:p>
                      <a:pPr marR="62674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737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5654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716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68475">
                <a:tc gridSpan="5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2049 -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Promoção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de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feiras, exposições, eventos turísticos e/ou</a:t>
                      </a:r>
                      <a:r>
                        <a:rPr sz="15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impr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84736">
                <a:tc>
                  <a:txBody>
                    <a:bodyPr/>
                    <a:lstStyle/>
                    <a:p>
                      <a:pPr marR="62738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55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737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5654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716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55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51460">
                <a:tc gridSpan="5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2050 -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Desenvolvimento de Projetos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de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Parques Temáticos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ecológico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310895" y="381000"/>
          <a:ext cx="10076815" cy="6629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681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08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0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39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60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1751">
                <a:tc>
                  <a:txBody>
                    <a:bodyPr/>
                    <a:lstStyle/>
                    <a:p>
                      <a:pPr marR="627380" algn="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30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27305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7370" algn="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27305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56540" algn="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27305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7165" algn="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27305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30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27305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951">
                <a:tc gridSpan="5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2051 -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Manutenção, encargos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atividades do Departamento de</a:t>
                      </a:r>
                      <a:r>
                        <a:rPr sz="1500" spc="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Trânsit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4736">
                <a:tc>
                  <a:txBody>
                    <a:bodyPr/>
                    <a:lstStyle/>
                    <a:p>
                      <a:pPr marR="62738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64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737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5654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716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64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8475">
                <a:tc gridSpan="5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2052 -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Manutenção das ações desenvolvidas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pela</a:t>
                      </a:r>
                      <a:r>
                        <a:rPr sz="15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Secretaria.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4736">
                <a:tc>
                  <a:txBody>
                    <a:bodyPr/>
                    <a:lstStyle/>
                    <a:p>
                      <a:pPr marR="62674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25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737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5654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72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38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40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02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60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6951">
                <a:tc gridSpan="5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2053 -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Manutenção, melhoria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ampliação da rede de iluminação</a:t>
                      </a:r>
                      <a:r>
                        <a:rPr sz="1500" spc="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públi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4742">
                <a:tc>
                  <a:txBody>
                    <a:bodyPr/>
                    <a:lstStyle/>
                    <a:p>
                      <a:pPr marR="62674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97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737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5654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65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85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9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88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44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31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8469">
                <a:tc gridSpan="5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2054 -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Terceirização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da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coleta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transporte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de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resíduos sólidos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dom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4742">
                <a:tc>
                  <a:txBody>
                    <a:bodyPr/>
                    <a:lstStyle/>
                    <a:p>
                      <a:pPr marR="62674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72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737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5654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43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41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87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28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58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13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6945">
                <a:tc gridSpan="5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2055 -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Terceirização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da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disposição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final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de Resíduos Sólidos</a:t>
                      </a:r>
                      <a:r>
                        <a:rPr sz="15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Urbano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4736">
                <a:tc>
                  <a:txBody>
                    <a:bodyPr/>
                    <a:lstStyle/>
                    <a:p>
                      <a:pPr marR="62674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90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737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5654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16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30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04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73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69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96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8475">
                <a:tc gridSpan="5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2056 -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Terceirização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da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Coleta, Transporte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Destinação Final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5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Re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4736">
                <a:tc>
                  <a:txBody>
                    <a:bodyPr/>
                    <a:lstStyle/>
                    <a:p>
                      <a:pPr marR="62674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737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5654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716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6951">
                <a:tc gridSpan="5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2057 -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Manutenção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varrição dos logradouros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aquisição de</a:t>
                      </a:r>
                      <a:r>
                        <a:rPr sz="15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lixeira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4736">
                <a:tc>
                  <a:txBody>
                    <a:bodyPr/>
                    <a:lstStyle/>
                    <a:p>
                      <a:pPr marR="62738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737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5654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716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7713">
                <a:tc gridSpan="5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2058 -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Implantar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a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coleta seletiva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do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lixo de forma gradativa nos</a:t>
                      </a:r>
                      <a:r>
                        <a:rPr sz="1500" spc="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b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5498">
                <a:tc>
                  <a:txBody>
                    <a:bodyPr/>
                    <a:lstStyle/>
                    <a:p>
                      <a:pPr marR="626745" algn="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48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795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7370" algn="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795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56540" algn="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795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20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795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28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795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66951">
                <a:tc gridSpan="5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2059 -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Contratação de estudos, consultorias, assessorias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outros</a:t>
                      </a:r>
                      <a:r>
                        <a:rPr sz="15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a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84742">
                <a:tc>
                  <a:txBody>
                    <a:bodyPr/>
                    <a:lstStyle/>
                    <a:p>
                      <a:pPr marR="62738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43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737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5654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716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43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66945">
                <a:tc gridSpan="5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2060 -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Manutenção, encargos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atividades do departamento de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agricul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84736">
                <a:tc>
                  <a:txBody>
                    <a:bodyPr/>
                    <a:lstStyle/>
                    <a:p>
                      <a:pPr marR="62674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89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737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5654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36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47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65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53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52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35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68475">
                <a:tc gridSpan="5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2061 -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Transferência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de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recursos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a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Entidades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de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Apoio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Agropecuári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84736">
                <a:tc>
                  <a:txBody>
                    <a:bodyPr/>
                    <a:lstStyle/>
                    <a:p>
                      <a:pPr marR="62738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60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737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5654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716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60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51460">
                <a:tc gridSpan="5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2062 -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Qualificação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aperfeiçoamento dos profissionais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da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Secretar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310895" y="381000"/>
          <a:ext cx="10076815" cy="38804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885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14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1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2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814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827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017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20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27305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27305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0" algn="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27305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845" algn="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27305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20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27305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951">
                <a:tc gridSpan="6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2064 -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Apoio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à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implantação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de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cisternas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de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tratamentos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 efluentes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47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22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84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22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8475">
                <a:tc gridSpan="6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2065 -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Apoio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à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implantação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da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telefonia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Internet</a:t>
                      </a:r>
                      <a:r>
                        <a:rPr sz="15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rural.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47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35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84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35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6951">
                <a:tc gridSpan="6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2066 -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Apoio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à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eletrificação rural.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47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12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84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12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8469">
                <a:tc gridSpan="6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2067 -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Implantação de núcleos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de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indústria familiar</a:t>
                      </a:r>
                      <a:r>
                        <a:rPr sz="15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rural.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47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85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84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85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6945">
                <a:tc gridSpan="6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2068 -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Contratação de serviços de laboratório para realização de</a:t>
                      </a:r>
                      <a:r>
                        <a:rPr sz="15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ex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47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33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84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33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8475">
                <a:tc gridSpan="6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2105 -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Tratamento de efluentes domésticos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animal.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47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84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7562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b="1" dirty="0">
                          <a:latin typeface="Arial"/>
                          <a:cs typeface="Arial"/>
                        </a:rPr>
                        <a:t>Total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da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Unidade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150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b="1" spc="5" dirty="0">
                          <a:latin typeface="Arial"/>
                          <a:cs typeface="Arial"/>
                        </a:rPr>
                        <a:t>65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b="1" spc="5" dirty="0">
                          <a:latin typeface="Arial"/>
                          <a:cs typeface="Arial"/>
                        </a:rPr>
                        <a:t>15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b="1" spc="5" dirty="0">
                          <a:latin typeface="Arial"/>
                          <a:cs typeface="Arial"/>
                        </a:rPr>
                        <a:t>15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244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b="1" spc="5" dirty="0">
                          <a:latin typeface="Arial"/>
                          <a:cs typeface="Arial"/>
                        </a:rPr>
                        <a:t>12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6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150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b="1" spc="5" dirty="0">
                          <a:latin typeface="Arial"/>
                          <a:cs typeface="Arial"/>
                        </a:rPr>
                        <a:t>52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4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310895" y="4718291"/>
          <a:ext cx="10076815" cy="24161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885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14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1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2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814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827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51459">
                <a:tc gridSpan="6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Unidade Gestora: 02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-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FUNDO MUNICIPAL DE SAÚDE DE HERVAL</a:t>
                      </a:r>
                      <a:r>
                        <a:rPr sz="1500" b="1" spc="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D'OESTE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99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Projeto/Atividade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099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500" b="1" dirty="0">
                          <a:latin typeface="Arial"/>
                          <a:cs typeface="Arial"/>
                        </a:rPr>
                        <a:t>Previsão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244" algn="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Sup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aç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õ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s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844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Anulações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527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500" b="1" dirty="0">
                          <a:latin typeface="Arial"/>
                          <a:cs typeface="Arial"/>
                        </a:rPr>
                        <a:t>Execução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114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Saldo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atual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8475">
                <a:tc gridSpan="6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1047 -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Aquisição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de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equipamentos permanentes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/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veículos.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47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50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50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6951">
                <a:tc gridSpan="6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1049 -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Obras de construção Reforma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ampliação de unidades de</a:t>
                      </a:r>
                      <a:r>
                        <a:rPr sz="1500" spc="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saúde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47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8469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1050 -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Aquisição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5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terreno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47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9929">
                <a:tc gridSpan="6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1051 -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Aquisição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de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equipamentos/</a:t>
                      </a:r>
                      <a:r>
                        <a:rPr sz="15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veículos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310895" y="381000"/>
          <a:ext cx="10076815" cy="6629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29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08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9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20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54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1751">
                <a:tc>
                  <a:txBody>
                    <a:bodyPr/>
                    <a:lstStyle/>
                    <a:p>
                      <a:pPr marR="388620" algn="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12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27305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9245" algn="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27305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7800" algn="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27305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7165" algn="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27305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12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27305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951">
                <a:tc gridSpan="5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1052 -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Reforma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ampliação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da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Unidade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a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ser implantada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UPA.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4736">
                <a:tc>
                  <a:txBody>
                    <a:bodyPr/>
                    <a:lstStyle/>
                    <a:p>
                      <a:pPr marR="38925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60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924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780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716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60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8475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9999 -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RESERVA DE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CONTINGÊNCIA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4736">
                <a:tc>
                  <a:txBody>
                    <a:bodyPr/>
                    <a:lstStyle/>
                    <a:p>
                      <a:pPr marR="38925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924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780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716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6951">
                <a:tc gridSpan="5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2069 -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Aquisição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de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medicamentos contemplados na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REMUME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4742">
                <a:tc>
                  <a:txBody>
                    <a:bodyPr/>
                    <a:lstStyle/>
                    <a:p>
                      <a:pPr marR="38862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62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924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780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46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64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28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15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35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72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8469">
                <a:tc gridSpan="5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2070 -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Distribuição de medicamentos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em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estabelecimentos</a:t>
                      </a:r>
                      <a:r>
                        <a:rPr sz="15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credenciado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4742">
                <a:tc>
                  <a:txBody>
                    <a:bodyPr/>
                    <a:lstStyle/>
                    <a:p>
                      <a:pPr marR="38862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12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924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780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65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62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4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57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6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6945">
                <a:tc gridSpan="5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2071 -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Fortalecimento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implementação das ações da</a:t>
                      </a:r>
                      <a:r>
                        <a:rPr sz="15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gestão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4736">
                <a:tc>
                  <a:txBody>
                    <a:bodyPr/>
                    <a:lstStyle/>
                    <a:p>
                      <a:pPr marR="38925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924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780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716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8475">
                <a:tc gridSpan="5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2072 -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Realização das Conferências municipais de</a:t>
                      </a:r>
                      <a:r>
                        <a:rPr sz="15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Saúde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4736">
                <a:tc>
                  <a:txBody>
                    <a:bodyPr/>
                    <a:lstStyle/>
                    <a:p>
                      <a:pPr marR="38862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924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780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716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6951">
                <a:tc gridSpan="5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2073 -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Manutenção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implementação dos atendimentos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de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média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alta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4736">
                <a:tc>
                  <a:txBody>
                    <a:bodyPr/>
                    <a:lstStyle/>
                    <a:p>
                      <a:pPr marR="38862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82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861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21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716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21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52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47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29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53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7713">
                <a:tc gridSpan="5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2075 -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Manutenção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implementação das atividades do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CAPS.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5498">
                <a:tc>
                  <a:txBody>
                    <a:bodyPr/>
                    <a:lstStyle/>
                    <a:p>
                      <a:pPr marR="388620" algn="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56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795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9245" algn="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795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7800" algn="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795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20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40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60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795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35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59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40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795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66951">
                <a:tc gridSpan="5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2077 -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Manutenção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Implementação dos serviços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de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Vigilância</a:t>
                      </a:r>
                      <a:r>
                        <a:rPr sz="15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Epidem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84742">
                <a:tc>
                  <a:txBody>
                    <a:bodyPr/>
                    <a:lstStyle/>
                    <a:p>
                      <a:pPr marR="38862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61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924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780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15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39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48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45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60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52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66945">
                <a:tc gridSpan="5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2079 -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Manutenção, Encargos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Atividades do Fundo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500" spc="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Saúde.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84736">
                <a:tc>
                  <a:txBody>
                    <a:bodyPr/>
                    <a:lstStyle/>
                    <a:p>
                      <a:pPr marR="38862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65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924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780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73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09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91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91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68475">
                <a:tc gridSpan="5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2081 -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Vale-refeição aos servidores municipais Profissionais da</a:t>
                      </a:r>
                      <a:r>
                        <a:rPr sz="15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Saú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84736">
                <a:tc>
                  <a:txBody>
                    <a:bodyPr/>
                    <a:lstStyle/>
                    <a:p>
                      <a:pPr marR="38925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25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924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780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65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24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6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20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24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51460">
                <a:tc gridSpan="5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2082 -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Manutenção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implementação da Unidade de Pronto</a:t>
                      </a:r>
                      <a:r>
                        <a:rPr sz="15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Atendimento.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310895" y="381000"/>
          <a:ext cx="10076815" cy="5657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885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14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1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2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814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827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017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90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27305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27305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0" algn="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27305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68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03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27305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21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97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27305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562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b="1" dirty="0">
                          <a:latin typeface="Arial"/>
                          <a:cs typeface="Arial"/>
                        </a:rPr>
                        <a:t>Total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da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Unidade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150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b="1" spc="5" dirty="0">
                          <a:latin typeface="Arial"/>
                          <a:cs typeface="Arial"/>
                        </a:rPr>
                        <a:t>21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244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b="1" spc="5" dirty="0">
                          <a:latin typeface="Arial"/>
                          <a:cs typeface="Arial"/>
                        </a:rPr>
                        <a:t>21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150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b="1" spc="5" dirty="0">
                          <a:latin typeface="Arial"/>
                          <a:cs typeface="Arial"/>
                        </a:rPr>
                        <a:t>21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b="1" spc="5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55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150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b="1" spc="5" dirty="0">
                          <a:latin typeface="Arial"/>
                          <a:cs typeface="Arial"/>
                        </a:rPr>
                        <a:t>14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5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310895" y="1403591"/>
          <a:ext cx="10076815" cy="35344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885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14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1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2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814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827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51460">
                <a:tc gridSpan="6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Unidade Gestora: 03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-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FUNDO MUNICIPAL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DOS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DIREITOS DA CRIANÇA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E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DO</a:t>
                      </a:r>
                      <a:r>
                        <a:rPr sz="1500" b="1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ADOLESCENTE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99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Projeto/Atividade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099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500" b="1" dirty="0">
                          <a:latin typeface="Arial"/>
                          <a:cs typeface="Arial"/>
                        </a:rPr>
                        <a:t>Previsão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244" algn="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Sup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aç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õ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s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9079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Anulações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527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500" b="1" dirty="0">
                          <a:latin typeface="Arial"/>
                          <a:cs typeface="Arial"/>
                        </a:rPr>
                        <a:t>Execução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114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Saldo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atual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8475">
                <a:tc gridSpan="6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9999 -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RESERVA DE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CONTINGÊNCIA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47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6951">
                <a:tc gridSpan="6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2083 -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Desenvolvimento de programas/projetos aprovados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pelo</a:t>
                      </a:r>
                      <a:r>
                        <a:rPr sz="15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Conselh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47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95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77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32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90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8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8469">
                <a:tc gridSpan="6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2084 -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Desenvolvimento de programas/serviços complementares ou</a:t>
                      </a:r>
                      <a:r>
                        <a:rPr sz="15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inov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47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25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25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6945">
                <a:tc gridSpan="6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2085 -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Desenvolvimento de programas/projetos de estudo, pesquisa</a:t>
                      </a:r>
                      <a:r>
                        <a:rPr sz="1500" spc="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el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47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25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25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8475">
                <a:tc gridSpan="6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2086 -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Desenvolvimento de programas/projetos de comunicação,</a:t>
                      </a:r>
                      <a:r>
                        <a:rPr sz="15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campan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47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25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55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45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22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5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7562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b="1" dirty="0">
                          <a:latin typeface="Arial"/>
                          <a:cs typeface="Arial"/>
                        </a:rPr>
                        <a:t>Total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da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Unidade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b="1" spc="5" dirty="0">
                          <a:latin typeface="Arial"/>
                          <a:cs typeface="Arial"/>
                        </a:rPr>
                        <a:t>17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244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b="1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150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b="1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b="1" spc="5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32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77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b="1" spc="5" dirty="0">
                          <a:latin typeface="Arial"/>
                          <a:cs typeface="Arial"/>
                        </a:rPr>
                        <a:t>16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67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23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10895" y="5394947"/>
          <a:ext cx="10076815" cy="16065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885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14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1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2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814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827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51459">
                <a:tc gridSpan="6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Unidade Gestora: 04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-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FUNDO MUNICIPAL DE ASSISTÊNCIA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SOCIAL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99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Projeto/Atividade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099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500" b="1" dirty="0">
                          <a:latin typeface="Arial"/>
                          <a:cs typeface="Arial"/>
                        </a:rPr>
                        <a:t>Previsão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244" algn="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Sup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aç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õ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s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844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Anulações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527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500" b="1" dirty="0">
                          <a:latin typeface="Arial"/>
                          <a:cs typeface="Arial"/>
                        </a:rPr>
                        <a:t>Execução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114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Saldo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atual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8475">
                <a:tc gridSpan="6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1061 -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Aquisição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de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equipamentos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materiais permanentes para os</a:t>
                      </a:r>
                      <a:r>
                        <a:rPr sz="15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Se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47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35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11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5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23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5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6951">
                <a:tc gridSpan="6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1062 -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Aquisição, construção e/ou reforma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de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espaço físico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destinad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20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3175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20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310895" y="381012"/>
          <a:ext cx="10076815" cy="6629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681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08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0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39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60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6945">
                <a:tc gridSpan="5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1063 -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Aquisição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de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equipamento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material permanente para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Secretar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736">
                <a:tc>
                  <a:txBody>
                    <a:bodyPr/>
                    <a:lstStyle/>
                    <a:p>
                      <a:pPr marR="62738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737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5654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716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8475">
                <a:tc gridSpan="5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1064 -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Aquisição, construção e/ou reforma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de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espaço físico da</a:t>
                      </a:r>
                      <a:r>
                        <a:rPr sz="15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Secre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4736">
                <a:tc>
                  <a:txBody>
                    <a:bodyPr/>
                    <a:lstStyle/>
                    <a:p>
                      <a:pPr marR="62738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737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5654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716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6951">
                <a:tc gridSpan="5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1065 -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Aquisição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de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equipamento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material permanente para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5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Consel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4736">
                <a:tc>
                  <a:txBody>
                    <a:bodyPr/>
                    <a:lstStyle/>
                    <a:p>
                      <a:pPr marR="62674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737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5654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716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59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78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04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22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8475">
                <a:tc gridSpan="5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1066 -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Aquisição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de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equipamentos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material permanente para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os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serv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4736">
                <a:tc>
                  <a:txBody>
                    <a:bodyPr/>
                    <a:lstStyle/>
                    <a:p>
                      <a:pPr marR="62738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45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737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5654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66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08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43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2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6951">
                <a:tc gridSpan="5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1067 -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Aquisição, construção e/ou reforma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de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espaço físico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destinad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4742">
                <a:tc>
                  <a:txBody>
                    <a:bodyPr/>
                    <a:lstStyle/>
                    <a:p>
                      <a:pPr marR="62738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40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737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5654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716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40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50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39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8469">
                <a:tc gridSpan="5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1068 -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Atendimento especializado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a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famílias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indivíduos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em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situaçã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4742">
                <a:tc>
                  <a:txBody>
                    <a:bodyPr/>
                    <a:lstStyle/>
                    <a:p>
                      <a:pPr marR="62738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55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737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5654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716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55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6945">
                <a:tc gridSpan="5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1069 -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Aquisição, construção e/ou reforma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de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espaço físico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destinad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4736">
                <a:tc>
                  <a:txBody>
                    <a:bodyPr/>
                    <a:lstStyle/>
                    <a:p>
                      <a:pPr marR="62738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35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737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5654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716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35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8475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9999 -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RESERVA DE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CONTINGÊNCIA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4736">
                <a:tc>
                  <a:txBody>
                    <a:bodyPr/>
                    <a:lstStyle/>
                    <a:p>
                      <a:pPr marR="62738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737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5654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716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66951">
                <a:tc gridSpan="5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2091 -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Manutenção, encargos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atividades do Serviço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5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Acolhimento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4736">
                <a:tc>
                  <a:txBody>
                    <a:bodyPr/>
                    <a:lstStyle/>
                    <a:p>
                      <a:pPr marR="62674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15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737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5654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65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31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6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12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04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84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68475">
                <a:tc gridSpan="5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2092 -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Celebrar convênios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subvenções sociais com outras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entidades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84736">
                <a:tc>
                  <a:txBody>
                    <a:bodyPr/>
                    <a:lstStyle/>
                    <a:p>
                      <a:pPr marR="62738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80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737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5654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65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55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24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66951">
                <a:tc gridSpan="5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2093 -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Manutenção, encargos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atividades da Secretaria de</a:t>
                      </a:r>
                      <a:r>
                        <a:rPr sz="1500" spc="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Assistênc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84742">
                <a:tc>
                  <a:txBody>
                    <a:bodyPr/>
                    <a:lstStyle/>
                    <a:p>
                      <a:pPr marR="62674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20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737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5654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62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02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31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95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69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68469">
                <a:tc gridSpan="5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2094 -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Qualificação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aperfeiçoamento dos trabalhadores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do</a:t>
                      </a:r>
                      <a:r>
                        <a:rPr sz="15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Sistema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78640">
                <a:tc>
                  <a:txBody>
                    <a:bodyPr/>
                    <a:lstStyle/>
                    <a:p>
                      <a:pPr marR="62674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635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54737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5654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716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310895" y="381012"/>
          <a:ext cx="10076815" cy="52412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885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14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1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2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814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827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66945">
                <a:tc gridSpan="6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2095 -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Manutenção, encargos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atividades para funcionamento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capac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7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84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8475">
                <a:tc gridSpan="6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2096 -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Gestão descentralizada da Política Municipal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Assistência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47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17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96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65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15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5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6951">
                <a:tc gridSpan="6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2097 -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Prover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a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concessão dos benefícios eventuais, conforme</a:t>
                      </a:r>
                      <a:r>
                        <a:rPr sz="15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defini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47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11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26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7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83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3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8475">
                <a:tc gridSpan="6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2098 -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Manutenção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atividades do Conselho</a:t>
                      </a:r>
                      <a:r>
                        <a:rPr sz="15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Tutelar.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47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71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27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8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43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2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6951">
                <a:tc gridSpan="6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2099 -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Manutenção, encargos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atividades, para funcionamento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spc="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capa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47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84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8469">
                <a:tc gridSpan="6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2100 -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Manutenção, encargos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atividades dos Serviços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de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Proteção</a:t>
                      </a:r>
                      <a:r>
                        <a:rPr sz="15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S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47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11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34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2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75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8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6945">
                <a:tc gridSpan="6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2101 -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Gestão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manutenção das atividades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do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Cadastro Único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do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Pr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47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60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27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57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52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3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8475">
                <a:tc gridSpan="6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2102 -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Manutenção, encargos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atividades Serviços de Proteção</a:t>
                      </a:r>
                      <a:r>
                        <a:rPr sz="15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Soci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47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75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17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8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57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2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66951">
                <a:tc gridSpan="6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2104 -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Auxílio-refeição aos servidores</a:t>
                      </a:r>
                      <a:r>
                        <a:rPr sz="15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municipais.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47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70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15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6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54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4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57555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500" b="1" dirty="0">
                          <a:latin typeface="Arial"/>
                          <a:cs typeface="Arial"/>
                        </a:rPr>
                        <a:t>Total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da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Unidade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6515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500" b="1" spc="5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50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244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500" b="1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150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500" b="1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500" b="1" spc="5" dirty="0">
                          <a:latin typeface="Arial"/>
                          <a:cs typeface="Arial"/>
                        </a:rPr>
                        <a:t>85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98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61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6515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500" b="1" spc="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94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39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310895" y="6080747"/>
          <a:ext cx="10076815" cy="10534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885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14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1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2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814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827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49942">
                <a:tc gridSpan="6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Unidade Gestora: 05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-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FUNDO MUNICIPAL DE HABITAÇÃO DE HERVAL</a:t>
                      </a:r>
                      <a:r>
                        <a:rPr sz="1500" b="1" spc="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D'OESTE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507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Projeto/Atividade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099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500" b="1" dirty="0">
                          <a:latin typeface="Arial"/>
                          <a:cs typeface="Arial"/>
                        </a:rPr>
                        <a:t>Previsão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244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Sup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aç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õ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s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844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Anulações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527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500" b="1" dirty="0">
                          <a:latin typeface="Arial"/>
                          <a:cs typeface="Arial"/>
                        </a:rPr>
                        <a:t>Execução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114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Saldo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atual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951">
                <a:tc gridSpan="6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1055 -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Prover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a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construção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de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unidades habitacionais isoladas nas</a:t>
                      </a:r>
                      <a:r>
                        <a:rPr sz="15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á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70040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5.000,00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3175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70040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5.000,00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310895" y="381012"/>
          <a:ext cx="10076815" cy="46894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885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14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1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2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814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827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66945">
                <a:tc gridSpan="6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1056 -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Prover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a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construção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de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unidades habitacionais isoladas nas</a:t>
                      </a:r>
                      <a:r>
                        <a:rPr sz="15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á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7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33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84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33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8475">
                <a:tc gridSpan="6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1057 -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Aquisição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de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terreno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e/ou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desapropriação de área para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Implan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47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89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84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89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6951">
                <a:tc gridSpan="6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1058 -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Implantação de sistema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de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abastecimento de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água e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rede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5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en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47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11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84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11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8475">
                <a:tc gridSpan="6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1059 -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Subsidiar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a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implantação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de rede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de drenagem pluvial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em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lotea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47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22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84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22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6951">
                <a:tc gridSpan="6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1060 -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Construção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reforma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de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banheiros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em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situação precária ou</a:t>
                      </a:r>
                      <a:r>
                        <a:rPr sz="15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in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47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35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84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35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8469">
                <a:tc gridSpan="6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9999 -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RESERVA DE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CONTINGÊNCIA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47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25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84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25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6945">
                <a:tc gridSpan="6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2089 -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Prover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a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urbanização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legalização de áreas ocupadas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por</a:t>
                      </a:r>
                      <a:r>
                        <a:rPr sz="15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fam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47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25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06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40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18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8475">
                <a:tc gridSpan="6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2090 -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Fornecimento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de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material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de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construção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para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edificações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habi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47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25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84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25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7562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b="1" dirty="0">
                          <a:latin typeface="Arial"/>
                          <a:cs typeface="Arial"/>
                        </a:rPr>
                        <a:t>Total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da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Unidade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6515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b="1" spc="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65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244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b="1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150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b="1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b="1" spc="5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06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40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6515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b="1" spc="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58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60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310895" y="5527535"/>
          <a:ext cx="10076815" cy="16065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885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14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1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2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814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827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51459">
                <a:tc gridSpan="6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Unidade Gestora: 06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-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INSTITUTO DE PREVIDÊNCIA DOS SERVIDORES PÚBLICOS DE HERVAL</a:t>
                      </a:r>
                      <a:r>
                        <a:rPr sz="1500" b="1" spc="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D'OESTE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99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Projeto/Atividade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099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500" b="1" dirty="0">
                          <a:latin typeface="Arial"/>
                          <a:cs typeface="Arial"/>
                        </a:rPr>
                        <a:t>Previsão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244" algn="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Sup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aç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õ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s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844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Anulações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527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500" b="1" dirty="0">
                          <a:latin typeface="Arial"/>
                          <a:cs typeface="Arial"/>
                        </a:rPr>
                        <a:t>Execução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114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Saldo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atual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8475">
                <a:tc gridSpan="6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1054 -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Construção de imóveis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aquisição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de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equipamentos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material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47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80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80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6951">
                <a:tc gridSpan="6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9999 -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RESERVA DE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CONTINGÊNCIA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20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3175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20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310895" y="381012"/>
          <a:ext cx="10076815" cy="13747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885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14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1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2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814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827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66945">
                <a:tc gridSpan="6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2087 -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Manutenção, encargos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atividades do</a:t>
                      </a:r>
                      <a:r>
                        <a:rPr sz="15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IPREVI.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7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41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13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99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72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06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28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8475">
                <a:tc gridSpan="6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2088 -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Encargos com inativos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pensionistas.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47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29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89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55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39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45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7562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b="1" dirty="0">
                          <a:latin typeface="Arial"/>
                          <a:cs typeface="Arial"/>
                        </a:rPr>
                        <a:t>Total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da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Unidade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150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b="1" spc="5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244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b="1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150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b="1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b="1" spc="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23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27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6515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b="1" spc="5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26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73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310895" y="2212835"/>
          <a:ext cx="10076815" cy="13246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885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14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1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2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814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827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51460">
                <a:tc gridSpan="6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Unidade Gestora: 07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-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CÂMARA MUNICIPAL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DE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VEREADORES DE HERVAL</a:t>
                      </a:r>
                      <a:r>
                        <a:rPr sz="1500" b="1" spc="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D'OESTE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514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Projeto/Atividade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099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500" b="1" dirty="0">
                          <a:latin typeface="Arial"/>
                          <a:cs typeface="Arial"/>
                        </a:rPr>
                        <a:t>Previsão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244" algn="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Sup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aç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õ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s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9079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Anulações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527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500" b="1" dirty="0">
                          <a:latin typeface="Arial"/>
                          <a:cs typeface="Arial"/>
                        </a:rPr>
                        <a:t>Execução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114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Saldo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atual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951">
                <a:tc gridSpan="6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2001 -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Manutenção, Encargos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Atividades do Poder</a:t>
                      </a:r>
                      <a:r>
                        <a:rPr sz="1500" spc="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Legislativo.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47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020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-5" dirty="0">
                          <a:latin typeface="Arial"/>
                          <a:cs typeface="Arial"/>
                        </a:rPr>
                        <a:t>2.280.000,00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62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46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90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51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10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7555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b="1" dirty="0">
                          <a:latin typeface="Arial"/>
                          <a:cs typeface="Arial"/>
                        </a:rPr>
                        <a:t>Total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da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Unidade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289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2.280.000,00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244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b="1" spc="5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150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b="1" spc="5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b="1" spc="5" dirty="0">
                          <a:latin typeface="Arial"/>
                          <a:cs typeface="Arial"/>
                        </a:rPr>
                        <a:t>62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46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90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6515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b="1" spc="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51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10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10895" y="3995928"/>
          <a:ext cx="10076815" cy="2698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14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8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87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87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87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087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57562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b="1" dirty="0">
                          <a:latin typeface="Arial"/>
                          <a:cs typeface="Arial"/>
                        </a:rPr>
                        <a:t>Total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Geral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014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103.850.000,00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9212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b="1" dirty="0">
                          <a:latin typeface="Arial"/>
                          <a:cs typeface="Arial"/>
                        </a:rPr>
                        <a:t>184.524,00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9212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b="1" dirty="0">
                          <a:latin typeface="Arial"/>
                          <a:cs typeface="Arial"/>
                        </a:rPr>
                        <a:t>184.524,00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669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22.945.635,96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669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80.904.364,04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13735" y="342391"/>
            <a:ext cx="526478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RECEITA</a:t>
            </a:r>
            <a:r>
              <a:rPr spc="-35" dirty="0"/>
              <a:t> </a:t>
            </a:r>
            <a:r>
              <a:rPr spc="-5" dirty="0"/>
              <a:t>ORÇAMENTÁRIA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647947" y="996188"/>
            <a:ext cx="339471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Arial"/>
                <a:cs typeface="Arial"/>
              </a:rPr>
              <a:t>Lei 4.320/64, </a:t>
            </a:r>
            <a:r>
              <a:rPr sz="2000" spc="-5" dirty="0">
                <a:latin typeface="Arial"/>
                <a:cs typeface="Arial"/>
              </a:rPr>
              <a:t>Art. </a:t>
            </a:r>
            <a:r>
              <a:rPr sz="2000" dirty="0">
                <a:latin typeface="Arial"/>
                <a:cs typeface="Arial"/>
              </a:rPr>
              <a:t>2°, § 1° e</a:t>
            </a:r>
            <a:r>
              <a:rPr sz="2000" spc="-1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2°</a:t>
            </a:r>
            <a:endParaRPr sz="20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10848" y="1840716"/>
          <a:ext cx="10076815" cy="15976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26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32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2033">
                <a:tc gridSpan="2">
                  <a:txBody>
                    <a:bodyPr/>
                    <a:lstStyle/>
                    <a:p>
                      <a:pPr algn="ctr">
                        <a:lnSpc>
                          <a:spcPts val="2215"/>
                        </a:lnSpc>
                      </a:pPr>
                      <a:r>
                        <a:rPr sz="2000" b="1" spc="-5" dirty="0">
                          <a:latin typeface="Arial"/>
                          <a:cs typeface="Arial"/>
                        </a:rPr>
                        <a:t>Receita Arrecada em Exercícios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Anteriores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549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b="1" dirty="0">
                          <a:latin typeface="Arial"/>
                          <a:cs typeface="Arial"/>
                        </a:rPr>
                        <a:t>Exercício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244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s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031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2016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244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59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6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7555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2017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244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58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8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7562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2018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244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67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2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0597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2019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244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75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8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2596388" y="3742435"/>
            <a:ext cx="549973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5" dirty="0">
                <a:latin typeface="Arial"/>
                <a:cs typeface="Arial"/>
              </a:rPr>
              <a:t>Receita Arrecadada </a:t>
            </a:r>
            <a:r>
              <a:rPr sz="2000" b="1" dirty="0">
                <a:latin typeface="Arial"/>
                <a:cs typeface="Arial"/>
              </a:rPr>
              <a:t>até </a:t>
            </a:r>
            <a:r>
              <a:rPr sz="2000" b="1" spc="-10" dirty="0">
                <a:latin typeface="Arial"/>
                <a:cs typeface="Arial"/>
              </a:rPr>
              <a:t>1º</a:t>
            </a:r>
            <a:r>
              <a:rPr sz="2000" b="1" spc="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Quadrimestre/2020</a:t>
            </a:r>
            <a:endParaRPr sz="2000">
              <a:latin typeface="Arial"/>
              <a:cs typeface="Arial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310895" y="4075188"/>
          <a:ext cx="10076815" cy="5276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26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32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7549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Receita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Orçamentária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244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12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7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556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spc="-5" dirty="0">
                          <a:latin typeface="Arial"/>
                          <a:cs typeface="Arial"/>
                        </a:rPr>
                        <a:t>Média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Mensal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68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97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13735" y="392684"/>
            <a:ext cx="526478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RECEITA</a:t>
            </a:r>
            <a:r>
              <a:rPr spc="-35" dirty="0"/>
              <a:t> </a:t>
            </a:r>
            <a:r>
              <a:rPr spc="-5" dirty="0"/>
              <a:t>ORÇAMENTÁRIA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244088" y="1048003"/>
            <a:ext cx="4205605" cy="1137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Arial"/>
                <a:cs typeface="Arial"/>
              </a:rPr>
              <a:t>Lei </a:t>
            </a:r>
            <a:r>
              <a:rPr sz="2000" spc="-5" dirty="0">
                <a:latin typeface="Arial"/>
                <a:cs typeface="Arial"/>
              </a:rPr>
              <a:t>4.320/64, Art. </a:t>
            </a:r>
            <a:r>
              <a:rPr sz="2000" dirty="0">
                <a:latin typeface="Arial"/>
                <a:cs typeface="Arial"/>
              </a:rPr>
              <a:t>2°, § 1° e</a:t>
            </a:r>
            <a:r>
              <a:rPr sz="2000" spc="-7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2°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2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420"/>
              </a:spcBef>
            </a:pPr>
            <a:r>
              <a:rPr sz="2000" b="1" spc="-5" dirty="0">
                <a:latin typeface="Arial"/>
                <a:cs typeface="Arial"/>
              </a:rPr>
              <a:t>Evolução da Receita Orçamentaria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60436" y="2589934"/>
            <a:ext cx="9770698" cy="33363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24888" y="392684"/>
            <a:ext cx="664210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RECEITA</a:t>
            </a:r>
            <a:r>
              <a:rPr spc="-10" dirty="0"/>
              <a:t> </a:t>
            </a:r>
            <a:r>
              <a:rPr spc="-5" dirty="0"/>
              <a:t>INTRA-ORÇAMENTÁRIA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647947" y="1048003"/>
            <a:ext cx="339471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Arial"/>
                <a:cs typeface="Arial"/>
              </a:rPr>
              <a:t>Lei </a:t>
            </a:r>
            <a:r>
              <a:rPr sz="2000" spc="-5" dirty="0">
                <a:latin typeface="Arial"/>
                <a:cs typeface="Arial"/>
              </a:rPr>
              <a:t>4.320/64, Art. </a:t>
            </a:r>
            <a:r>
              <a:rPr sz="2000" dirty="0">
                <a:latin typeface="Arial"/>
                <a:cs typeface="Arial"/>
              </a:rPr>
              <a:t>2°, § 1° e</a:t>
            </a:r>
            <a:r>
              <a:rPr sz="2000" spc="-7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2°</a:t>
            </a:r>
            <a:endParaRPr sz="20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10848" y="1891008"/>
          <a:ext cx="10076815" cy="15976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26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32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2033">
                <a:tc gridSpan="2">
                  <a:txBody>
                    <a:bodyPr/>
                    <a:lstStyle/>
                    <a:p>
                      <a:pPr algn="ctr">
                        <a:lnSpc>
                          <a:spcPts val="2215"/>
                        </a:lnSpc>
                      </a:pPr>
                      <a:r>
                        <a:rPr sz="2000" b="1" spc="-5" dirty="0">
                          <a:latin typeface="Arial"/>
                          <a:cs typeface="Arial"/>
                        </a:rPr>
                        <a:t>Receita Arrecada em Exercícios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Anteriores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549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500" b="1" dirty="0">
                          <a:latin typeface="Arial"/>
                          <a:cs typeface="Arial"/>
                        </a:rPr>
                        <a:t>Exercício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244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s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7555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2016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71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05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7562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2017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29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19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031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2018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0597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2019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2596388" y="3792727"/>
            <a:ext cx="549973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5" dirty="0">
                <a:latin typeface="Arial"/>
                <a:cs typeface="Arial"/>
              </a:rPr>
              <a:t>Receita Arrecadada </a:t>
            </a:r>
            <a:r>
              <a:rPr sz="2000" b="1" dirty="0">
                <a:latin typeface="Arial"/>
                <a:cs typeface="Arial"/>
              </a:rPr>
              <a:t>até </a:t>
            </a:r>
            <a:r>
              <a:rPr sz="2000" b="1" spc="-10" dirty="0">
                <a:latin typeface="Arial"/>
                <a:cs typeface="Arial"/>
              </a:rPr>
              <a:t>1º</a:t>
            </a:r>
            <a:r>
              <a:rPr sz="2000" b="1" spc="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Quadrimestre/2020</a:t>
            </a:r>
            <a:endParaRPr sz="2000">
              <a:latin typeface="Arial"/>
              <a:cs typeface="Arial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310895" y="4126992"/>
          <a:ext cx="10076815" cy="5257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26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32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6031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Receita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Intra-Orçamentária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556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500" spc="-5" dirty="0">
                          <a:latin typeface="Arial"/>
                          <a:cs typeface="Arial"/>
                        </a:rPr>
                        <a:t>Média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Mensal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24888" y="392684"/>
            <a:ext cx="664210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RECEITA</a:t>
            </a:r>
            <a:r>
              <a:rPr spc="-10" dirty="0"/>
              <a:t> </a:t>
            </a:r>
            <a:r>
              <a:rPr spc="-5" dirty="0"/>
              <a:t>INTRA-ORÇAMENTÁRIA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925572" y="1048003"/>
            <a:ext cx="4839970" cy="1137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Arial"/>
                <a:cs typeface="Arial"/>
              </a:rPr>
              <a:t>Lei </a:t>
            </a:r>
            <a:r>
              <a:rPr sz="2000" spc="-5" dirty="0">
                <a:latin typeface="Arial"/>
                <a:cs typeface="Arial"/>
              </a:rPr>
              <a:t>4.320/64, Art. </a:t>
            </a:r>
            <a:r>
              <a:rPr sz="2000" dirty="0">
                <a:latin typeface="Arial"/>
                <a:cs typeface="Arial"/>
              </a:rPr>
              <a:t>2°, § 1° e</a:t>
            </a:r>
            <a:r>
              <a:rPr sz="2000" spc="-6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2°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2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420"/>
              </a:spcBef>
            </a:pPr>
            <a:r>
              <a:rPr sz="2000" b="1" spc="-5" dirty="0">
                <a:latin typeface="Arial"/>
                <a:cs typeface="Arial"/>
              </a:rPr>
              <a:t>Evolução da Receita</a:t>
            </a:r>
            <a:r>
              <a:rPr sz="2000" b="1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Intra-Orçamentaria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60436" y="2589934"/>
            <a:ext cx="9770698" cy="33363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34488" y="392684"/>
            <a:ext cx="542480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DESPESA</a:t>
            </a:r>
            <a:r>
              <a:rPr spc="-30" dirty="0"/>
              <a:t> </a:t>
            </a:r>
            <a:r>
              <a:rPr spc="-5" dirty="0"/>
              <a:t>ORÇAMENTÁRIA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29916" y="1048003"/>
            <a:ext cx="5433695" cy="1137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Arial"/>
                <a:cs typeface="Arial"/>
              </a:rPr>
              <a:t>Lei </a:t>
            </a:r>
            <a:r>
              <a:rPr sz="2000" spc="-5" dirty="0">
                <a:latin typeface="Arial"/>
                <a:cs typeface="Arial"/>
              </a:rPr>
              <a:t>4.320/64, Art. </a:t>
            </a:r>
            <a:r>
              <a:rPr sz="2000" dirty="0">
                <a:latin typeface="Arial"/>
                <a:cs typeface="Arial"/>
              </a:rPr>
              <a:t>2°, § 1° e</a:t>
            </a:r>
            <a:r>
              <a:rPr sz="2000" spc="-6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2°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2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420"/>
              </a:spcBef>
            </a:pPr>
            <a:r>
              <a:rPr sz="2000" b="1" dirty="0">
                <a:latin typeface="Arial"/>
                <a:cs typeface="Arial"/>
              </a:rPr>
              <a:t>Despesa </a:t>
            </a:r>
            <a:r>
              <a:rPr sz="2000" b="1" spc="-5" dirty="0">
                <a:latin typeface="Arial"/>
                <a:cs typeface="Arial"/>
              </a:rPr>
              <a:t>Realizada em Exercícios</a:t>
            </a:r>
            <a:r>
              <a:rPr sz="2000" b="1" spc="-2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Anteriores</a:t>
            </a:r>
            <a:endParaRPr sz="20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10895" y="2186952"/>
          <a:ext cx="10076815" cy="12985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26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60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660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754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500" b="1" dirty="0">
                          <a:latin typeface="Arial"/>
                          <a:cs typeface="Arial"/>
                        </a:rPr>
                        <a:t>Exercício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Emp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nh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do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qu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do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555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2016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48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4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47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7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7562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2017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50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8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48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4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031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2018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55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52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8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7549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2019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63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60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7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3260852" y="3792727"/>
            <a:ext cx="417258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latin typeface="Arial"/>
                <a:cs typeface="Arial"/>
              </a:rPr>
              <a:t>Despesa </a:t>
            </a:r>
            <a:r>
              <a:rPr sz="2000" b="1" spc="-5" dirty="0">
                <a:latin typeface="Arial"/>
                <a:cs typeface="Arial"/>
              </a:rPr>
              <a:t>até </a:t>
            </a:r>
            <a:r>
              <a:rPr sz="2000" b="1" dirty="0">
                <a:latin typeface="Arial"/>
                <a:cs typeface="Arial"/>
              </a:rPr>
              <a:t>1º</a:t>
            </a:r>
            <a:r>
              <a:rPr sz="2000" b="1" spc="-5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Quadrimestre/2020</a:t>
            </a:r>
            <a:endParaRPr sz="2000">
              <a:latin typeface="Arial"/>
              <a:cs typeface="Arial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310895" y="4126992"/>
          <a:ext cx="10076815" cy="5257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26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60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660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6031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spc="-5" dirty="0">
                          <a:latin typeface="Arial"/>
                          <a:cs typeface="Arial"/>
                        </a:rPr>
                        <a:t>Despesa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Orçamentária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8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556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500" spc="-5" dirty="0">
                          <a:latin typeface="Arial"/>
                          <a:cs typeface="Arial"/>
                        </a:rPr>
                        <a:t>Média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Mensal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20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68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08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62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</TotalTime>
  <Words>5384</Words>
  <Application>Microsoft Office PowerPoint</Application>
  <PresentationFormat>Personalizar</PresentationFormat>
  <Paragraphs>1468</Paragraphs>
  <Slides>49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49</vt:i4>
      </vt:variant>
    </vt:vector>
  </HeadingPairs>
  <TitlesOfParts>
    <vt:vector size="54" baseType="lpstr">
      <vt:lpstr>Arial</vt:lpstr>
      <vt:lpstr>Calibri</vt:lpstr>
      <vt:lpstr>Symbol</vt:lpstr>
      <vt:lpstr>Times New Roman</vt:lpstr>
      <vt:lpstr>Office Theme</vt:lpstr>
      <vt:lpstr>Apresentação do PowerPoint</vt:lpstr>
      <vt:lpstr>EXIGÊNCIA LEGAL</vt:lpstr>
      <vt:lpstr>TEMAS A SEREM APRESENTADOS</vt:lpstr>
      <vt:lpstr>RECEITA ORÇAMENTÁRIA</vt:lpstr>
      <vt:lpstr>RECEITA ORÇAMENTÁRIA</vt:lpstr>
      <vt:lpstr>RECEITA ORÇAMENTÁRIA</vt:lpstr>
      <vt:lpstr>RECEITA INTRA-ORÇAMENTÁRIA</vt:lpstr>
      <vt:lpstr>RECEITA INTRA-ORÇAMENTÁRIA</vt:lpstr>
      <vt:lpstr>DESPESA ORÇAMENTÁRIA</vt:lpstr>
      <vt:lpstr>DESPESA ORÇAMENTÁRIA</vt:lpstr>
      <vt:lpstr>DESPESA INTRA-ORÇAMENTÁRIA</vt:lpstr>
      <vt:lpstr>DESPESA INTRA-ORÇAMENTÁRIA</vt:lpstr>
      <vt:lpstr>RECEITA CORRENTE LÍQUIDA</vt:lpstr>
      <vt:lpstr>RECEITA CORRENTE LÍQUIDA</vt:lpstr>
      <vt:lpstr>RECEITA CORRENTE LÍQUIDA</vt:lpstr>
      <vt:lpstr>EXECUÇÃO ORÇAMENTÁRIA</vt:lpstr>
      <vt:lpstr>EXECUÇÃO ORÇAMENTÁRIA</vt:lpstr>
      <vt:lpstr>EXECUÇÃO ORÇAMENTÁRIA</vt:lpstr>
      <vt:lpstr>EXECUÇÃO ORÇAMENTÁRIA</vt:lpstr>
      <vt:lpstr>Apresentação do PowerPoint</vt:lpstr>
      <vt:lpstr>APLICAÇÃO DE RECURSOS EM AÇÕES E  SERVIÇOS PÚBLICOS DE SAÚDE</vt:lpstr>
      <vt:lpstr>APLICAÇÃO DE RECURSOS EM AÇÕES E  SERVIÇOS PÚBLICOS DE SAÚDE</vt:lpstr>
      <vt:lpstr>APLICAÇÃO DE RECURSOS NA  MANUTENÇÃO E DESENVOLVIMENTO DO ENSINO</vt:lpstr>
      <vt:lpstr>APLICAÇÃO DE RECURSOS NA  MANUTENÇÃO E DESENVOLVIMENTO DO ENSINO</vt:lpstr>
      <vt:lpstr>APLICAÇÃO DE 60% DOS RECURSOS DO FUNDEB  NA REMUNERAÇÃO DOS PROFISSIONAIS DO  MAGISTÉRIO DA EDUCAÇÃO BÁSICA</vt:lpstr>
      <vt:lpstr>Apresentação do PowerPoint</vt:lpstr>
      <vt:lpstr>DESPESAS COM PESSOAL DO PODER  EXECUTIVO</vt:lpstr>
      <vt:lpstr>DESPESAS COM PESSOAL DO PODER  EXECUTIVO</vt:lpstr>
      <vt:lpstr>DESPESAS COM PESSOAL DO PODER  EXECUTIVO</vt:lpstr>
      <vt:lpstr>DESPESAS COM PESSOAL DO PODER  LEGISLATIVO</vt:lpstr>
      <vt:lpstr>DESPESAS COM PESSOAL DO PODER  LEGISLATIVO</vt:lpstr>
      <vt:lpstr>DESPESAS COM PESSOAL CONSOLIDADO</vt:lpstr>
      <vt:lpstr>DESPESAS COM PESSOAL CONSOLIDADO</vt:lpstr>
      <vt:lpstr>ACOMPANHAMENTO DAS AÇÕES DE  INVESTIMENTOS PREVISTAS NA LDO E LOA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Sidnei</dc:creator>
  <cp:lastModifiedBy>RUBENS ANTONIO CORREIA</cp:lastModifiedBy>
  <cp:revision>1</cp:revision>
  <dcterms:created xsi:type="dcterms:W3CDTF">2020-05-28T18:21:23Z</dcterms:created>
  <dcterms:modified xsi:type="dcterms:W3CDTF">2020-05-28T18:40:20Z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2020-05-28T00:00:00Z</vt:filetime>
  </property>
  <property fmtid="{D5CDD505-2E9C-101B-9397-08002B2CF9AE}" pid="3" name="Creator">
    <vt:lpwstr>Acrobat PDFMaker 20 para Word</vt:lpwstr>
  </property>
  <property fmtid="{D5CDD505-2E9C-101B-9397-08002B2CF9AE}" pid="4" name="LastSaved">
    <vt:filetime>2020-05-28T00:00:00Z</vt:filetime>
  </property>
</Properties>
</file>