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3" r:id="rId1"/>
  </p:sldMasterIdLst>
  <p:notesMasterIdLst>
    <p:notesMasterId r:id="rId38"/>
  </p:notesMasterIdLst>
  <p:sldIdLst>
    <p:sldId id="256" r:id="rId2"/>
    <p:sldId id="264" r:id="rId3"/>
    <p:sldId id="266" r:id="rId4"/>
    <p:sldId id="267" r:id="rId5"/>
    <p:sldId id="268" r:id="rId6"/>
    <p:sldId id="257" r:id="rId7"/>
    <p:sldId id="292" r:id="rId8"/>
    <p:sldId id="265" r:id="rId9"/>
    <p:sldId id="293" r:id="rId10"/>
    <p:sldId id="296" r:id="rId11"/>
    <p:sldId id="291" r:id="rId12"/>
    <p:sldId id="297" r:id="rId13"/>
    <p:sldId id="298" r:id="rId14"/>
    <p:sldId id="299" r:id="rId15"/>
    <p:sldId id="308" r:id="rId16"/>
    <p:sldId id="309" r:id="rId17"/>
    <p:sldId id="300" r:id="rId18"/>
    <p:sldId id="301" r:id="rId19"/>
    <p:sldId id="287" r:id="rId20"/>
    <p:sldId id="282" r:id="rId21"/>
    <p:sldId id="281" r:id="rId22"/>
    <p:sldId id="305" r:id="rId23"/>
    <p:sldId id="306" r:id="rId24"/>
    <p:sldId id="277" r:id="rId25"/>
    <p:sldId id="272" r:id="rId26"/>
    <p:sldId id="273" r:id="rId27"/>
    <p:sldId id="271" r:id="rId28"/>
    <p:sldId id="269" r:id="rId29"/>
    <p:sldId id="274" r:id="rId30"/>
    <p:sldId id="275" r:id="rId31"/>
    <p:sldId id="276" r:id="rId32"/>
    <p:sldId id="278" r:id="rId33"/>
    <p:sldId id="279" r:id="rId34"/>
    <p:sldId id="284" r:id="rId35"/>
    <p:sldId id="285" r:id="rId36"/>
    <p:sldId id="307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024F9-68CE-4570-9AD1-EC9BEA21E58F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81F15-BC93-497A-8257-374B86EF8F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874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387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77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650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503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672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287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320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409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03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59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75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38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20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77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88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404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62DD0-2A65-4951-A4F4-1EA249323B19}" type="datetimeFigureOut">
              <a:rPr lang="pt-BR" smtClean="0"/>
              <a:t>07/08/2020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AEDA748-B5AA-4610-B0E7-0850CCCEAA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03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  <p:sldLayoutId id="2147484138" r:id="rId15"/>
    <p:sldLayoutId id="2147484139" r:id="rId16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AppData\Local\Microsoft\Windows\Temporary Internet Files\Content.Outlook\S3KYUZVJ\facebook_1596742432921_6697223173372694524.jpg">
            <a:extLst>
              <a:ext uri="{FF2B5EF4-FFF2-40B4-BE49-F238E27FC236}">
                <a16:creationId xmlns:a16="http://schemas.microsoft.com/office/drawing/2014/main" id="{7C85771D-5237-497E-951C-BA99B1CC2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9" y="1983708"/>
            <a:ext cx="8558462" cy="4818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1201385" y="6165304"/>
            <a:ext cx="6400800" cy="1201688"/>
          </a:xfrm>
        </p:spPr>
        <p:txBody>
          <a:bodyPr>
            <a:normAutofit/>
          </a:bodyPr>
          <a:lstStyle/>
          <a:p>
            <a:pPr algn="r"/>
            <a:r>
              <a:rPr lang="pt-BR" sz="2800" dirty="0">
                <a:latin typeface="Algerian" panose="04020705040A02060702" pitchFamily="82" charset="0"/>
              </a:rPr>
              <a:t>2020</a:t>
            </a:r>
          </a:p>
        </p:txBody>
      </p:sp>
      <p:pic>
        <p:nvPicPr>
          <p:cNvPr id="1026" name="Imagem 1" descr="cid:image001.png@01D18908.34E34BB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35" y="177240"/>
            <a:ext cx="2323530" cy="180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78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73969" y="3959147"/>
            <a:ext cx="7704667" cy="1981200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Arial Rounded MT Bold" panose="020F0704030504030204" pitchFamily="34" charset="0"/>
              </a:rPr>
              <a:t> </a:t>
            </a:r>
            <a:endParaRPr lang="pt-BR" sz="2400" b="1" dirty="0">
              <a:latin typeface="Arial Rounded MT Bold" panose="020F0704030504030204" pitchFamily="34" charset="0"/>
            </a:endParaRPr>
          </a:p>
        </p:txBody>
      </p:sp>
      <p:pic>
        <p:nvPicPr>
          <p:cNvPr id="11266" name="Picture 2" descr="C:\Users\User\AppData\Local\Microsoft\Windows\Temporary Internet Files\Content.Outlook\S3KYUZVJ\facebook_1596742592247_66972238416351739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" y="3069441"/>
            <a:ext cx="5391116" cy="3790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AppData\Local\Microsoft\Windows\Temporary Internet Files\Content.Outlook\S3KYUZVJ\facebook_1596742605493_66972238971911193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97085"/>
            <a:ext cx="5328592" cy="3996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299E8A2-336C-428A-B679-664C71986BAF}"/>
              </a:ext>
            </a:extLst>
          </p:cNvPr>
          <p:cNvSpPr txBox="1"/>
          <p:nvPr/>
        </p:nvSpPr>
        <p:spPr>
          <a:xfrm>
            <a:off x="323528" y="917653"/>
            <a:ext cx="3891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Arial Rounded MT Bold" panose="020F0704030504030204" pitchFamily="34" charset="0"/>
              </a:rPr>
              <a:t>SEMI PÓRTICO TRELIÇADO</a:t>
            </a:r>
          </a:p>
          <a:p>
            <a:endParaRPr lang="pt-BR" sz="20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8C5C226-4DC0-4EE7-BFE0-A595A63AF2C6}"/>
              </a:ext>
            </a:extLst>
          </p:cNvPr>
          <p:cNvSpPr txBox="1"/>
          <p:nvPr/>
        </p:nvSpPr>
        <p:spPr>
          <a:xfrm>
            <a:off x="5407593" y="4595804"/>
            <a:ext cx="3891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Arial Rounded MT Bold" panose="020F0704030504030204" pitchFamily="34" charset="0"/>
              </a:rPr>
              <a:t>PÓRTICO TRELIÇADO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55445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9689" y="851589"/>
            <a:ext cx="7704667" cy="1981200"/>
          </a:xfrm>
        </p:spPr>
        <p:txBody>
          <a:bodyPr/>
          <a:lstStyle/>
          <a:p>
            <a:r>
              <a:rPr lang="pt-BR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Nova Trento / SC</a:t>
            </a:r>
            <a:br>
              <a:rPr lang="pt-BR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pt-BR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Portal Turístico</a:t>
            </a:r>
          </a:p>
        </p:txBody>
      </p:sp>
      <p:pic>
        <p:nvPicPr>
          <p:cNvPr id="6146" name="Picture 2" descr="C:\Users\User\AppData\Local\Microsoft\Windows\Temporary Internet Files\Content.Outlook\S3KYUZVJ\facebook_1596742492417_6697223422915963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47" y="2419430"/>
            <a:ext cx="4438570" cy="4438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AppData\Local\Microsoft\Windows\Temporary Internet Files\Content.Outlook\S3KYUZVJ\facebook_1596742687260_66972242401492592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64" y="0"/>
            <a:ext cx="4912505" cy="3684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14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33DBA-742A-4F17-B153-FECA18705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São Domingos / SC </a:t>
            </a:r>
            <a:br>
              <a:rPr lang="pt-BR" sz="3200" dirty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pt-BR" sz="3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Portal Turístico</a:t>
            </a:r>
            <a:endParaRPr lang="pt-BR" sz="3200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User\AppData\Local\Microsoft\Windows\Temporary Internet Files\Content.Outlook\S3KYUZVJ\facebook_1596742576401_6697223775169947725.jpg">
            <a:extLst>
              <a:ext uri="{FF2B5EF4-FFF2-40B4-BE49-F238E27FC236}">
                <a16:creationId xmlns:a16="http://schemas.microsoft.com/office/drawing/2014/main" id="{57498B11-0231-4E2A-921A-08130550C9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6" y="1930400"/>
            <a:ext cx="8077795" cy="4547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7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AppData\Local\Microsoft\Windows\Temporary Internet Files\Content.Outlook\S3KYUZVJ\facebook_1596742584765_6697223810250276880.jpg">
            <a:extLst>
              <a:ext uri="{FF2B5EF4-FFF2-40B4-BE49-F238E27FC236}">
                <a16:creationId xmlns:a16="http://schemas.microsoft.com/office/drawing/2014/main" id="{49E3DFB6-7959-454C-964D-DFABD68A37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33364"/>
            <a:ext cx="7632848" cy="5724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32CB3EE-E8DD-425B-9BC9-FFA6D12C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16632"/>
            <a:ext cx="6347713" cy="1320800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Lindóia do Sul / SC </a:t>
            </a:r>
            <a:br>
              <a:rPr lang="pt-BR" sz="3200" dirty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pt-BR" sz="3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Portal Turístico</a:t>
            </a:r>
            <a:endParaRPr lang="pt-B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67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User\AppData\Local\Microsoft\Windows\Temporary Internet Files\Content.Outlook\S3KYUZVJ\facebook_1596742374739_6697222929341123575.jpg">
            <a:extLst>
              <a:ext uri="{FF2B5EF4-FFF2-40B4-BE49-F238E27FC236}">
                <a16:creationId xmlns:a16="http://schemas.microsoft.com/office/drawing/2014/main" id="{E7BF9709-F590-488C-8C2F-17BDF69072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" y="2304511"/>
            <a:ext cx="4553490" cy="4553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AppData\Local\Microsoft\Windows\Temporary Internet Files\Content.Outlook\S3KYUZVJ\facebook_1596742401541_6697223041753644882.jpg">
            <a:extLst>
              <a:ext uri="{FF2B5EF4-FFF2-40B4-BE49-F238E27FC236}">
                <a16:creationId xmlns:a16="http://schemas.microsoft.com/office/drawing/2014/main" id="{4EB979AB-F2C6-4812-8751-3921204DE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64" y="1262131"/>
            <a:ext cx="4824536" cy="3861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7DCEDB3F-DFF2-4B10-BEE7-9762220B20E2}"/>
              </a:ext>
            </a:extLst>
          </p:cNvPr>
          <p:cNvSpPr txBox="1">
            <a:spLocks/>
          </p:cNvSpPr>
          <p:nvPr/>
        </p:nvSpPr>
        <p:spPr>
          <a:xfrm>
            <a:off x="384019" y="332656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Concórdia / SC </a:t>
            </a:r>
            <a:br>
              <a:rPr lang="pt-BR" sz="3200" dirty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pt-BR" sz="3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Sinalização completa do contorno viário.</a:t>
            </a:r>
            <a:endParaRPr lang="pt-B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0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307242C-2FD6-4200-9189-428F0CB24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433"/>
            <a:ext cx="9144000" cy="3183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999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8BA76D2-73FA-4B4A-9681-488333B07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9365"/>
            <a:ext cx="7812360" cy="5859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408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AppData\Local\Temp\Rar$DI03.672\IMG-20190722-WA0054.jpg">
            <a:extLst>
              <a:ext uri="{FF2B5EF4-FFF2-40B4-BE49-F238E27FC236}">
                <a16:creationId xmlns:a16="http://schemas.microsoft.com/office/drawing/2014/main" id="{659774F3-4D80-4CB6-95DE-320C475660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5249" cy="3881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AppData\Local\Temp\Rar$DI00.798\JOAÇABA.jpg">
            <a:extLst>
              <a:ext uri="{FF2B5EF4-FFF2-40B4-BE49-F238E27FC236}">
                <a16:creationId xmlns:a16="http://schemas.microsoft.com/office/drawing/2014/main" id="{6CD3B64D-B4EE-4CD6-B6FE-45B758488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473" y="2895522"/>
            <a:ext cx="5175249" cy="3904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13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AppData\Local\Microsoft\Windows\Temporary Internet Files\Content.Outlook\S3KYUZVJ\facebook_1596742444548_6697223222138708604.jpg">
            <a:extLst>
              <a:ext uri="{FF2B5EF4-FFF2-40B4-BE49-F238E27FC236}">
                <a16:creationId xmlns:a16="http://schemas.microsoft.com/office/drawing/2014/main" id="{BCE73991-1B26-41F5-8E94-7048D6DABC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1" y="980728"/>
            <a:ext cx="8697476" cy="489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22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Microsoft\Windows\Temporary Internet Files\Content.Outlook\S3KYUZVJ\facebook_1596742432921_66972231733726945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9" y="1019859"/>
            <a:ext cx="8558462" cy="4818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27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828600" y="1276047"/>
            <a:ext cx="6347713" cy="1320800"/>
          </a:xfrm>
        </p:spPr>
        <p:txBody>
          <a:bodyPr/>
          <a:lstStyle/>
          <a:p>
            <a:pPr algn="ctr"/>
            <a:r>
              <a:rPr lang="pt-BR" b="1" dirty="0"/>
              <a:t>A EMPRESA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599" y="2160590"/>
            <a:ext cx="6753226" cy="3880773"/>
          </a:xfrm>
        </p:spPr>
        <p:txBody>
          <a:bodyPr/>
          <a:lstStyle/>
          <a:p>
            <a:r>
              <a:rPr lang="pt-BR" dirty="0">
                <a:latin typeface="Arial Rounded MT Bold" panose="020F0704030504030204" pitchFamily="34" charset="0"/>
              </a:rPr>
              <a:t>Iniciou as atividades em 1998;</a:t>
            </a:r>
          </a:p>
          <a:p>
            <a:endParaRPr lang="pt-BR" dirty="0">
              <a:latin typeface="Arial Rounded MT Bold" panose="020F0704030504030204" pitchFamily="34" charset="0"/>
            </a:endParaRPr>
          </a:p>
          <a:p>
            <a:r>
              <a:rPr lang="pt-BR" dirty="0">
                <a:latin typeface="Arial Rounded MT Bold" panose="020F0704030504030204" pitchFamily="34" charset="0"/>
              </a:rPr>
              <a:t>Atualmente está sediada na Rua Leoberto Leal n° 176, Bairro São Vicente, cidade de Herval D’ Oeste/SC;</a:t>
            </a:r>
          </a:p>
          <a:p>
            <a:endParaRPr lang="pt-BR" dirty="0">
              <a:latin typeface="Arial Rounded MT Bold" panose="020F0704030504030204" pitchFamily="34" charset="0"/>
            </a:endParaRPr>
          </a:p>
          <a:p>
            <a:r>
              <a:rPr lang="pt-BR" dirty="0">
                <a:latin typeface="Arial Rounded MT Bold" panose="020F0704030504030204" pitchFamily="34" charset="0"/>
              </a:rPr>
              <a:t>Constituída como empresa Familiar;</a:t>
            </a:r>
          </a:p>
          <a:p>
            <a:endParaRPr lang="pt-BR" dirty="0">
              <a:latin typeface="Arial Rounded MT Bold" panose="020F0704030504030204" pitchFamily="34" charset="0"/>
            </a:endParaRPr>
          </a:p>
          <a:p>
            <a:r>
              <a:rPr lang="pt-BR" dirty="0">
                <a:latin typeface="Arial Rounded MT Bold" panose="020F0704030504030204" pitchFamily="34" charset="0"/>
              </a:rPr>
              <a:t>Atualmente  a empresa conta com um quadro de 16 funcionários;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4" name="Imagem 1" descr="cid:image001.png@01D18908.34E34BB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1570"/>
            <a:ext cx="13239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02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7684" y="422176"/>
            <a:ext cx="5688632" cy="1981200"/>
          </a:xfrm>
        </p:spPr>
        <p:txBody>
          <a:bodyPr/>
          <a:lstStyle/>
          <a:p>
            <a:pPr algn="ctr"/>
            <a:r>
              <a:rPr lang="pt-BR" b="1" dirty="0"/>
              <a:t>MAPA LOTE</a:t>
            </a:r>
          </a:p>
        </p:txBody>
      </p:sp>
      <p:pic>
        <p:nvPicPr>
          <p:cNvPr id="6" name="Espaço Reservado para Conteúdo 5" descr="C:\Users\User\AppData\Local\Microsoft\Windows\Temporary Internet Files\Content.Outlook\S3KYUZVJ\IMG_20200806_11235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7645" y="1412776"/>
            <a:ext cx="6336704" cy="4838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64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AppData\Local\Microsoft\Windows\Temporary Internet Files\Content.Outlook\S3KYUZVJ\IMG_20200806_1117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6" y="764704"/>
            <a:ext cx="8431922" cy="5256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539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C1FA34-BFDE-421A-96A7-283B0341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FÁBRICA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6F7FF1-3A76-47F8-B16E-10B603ADC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930400"/>
            <a:ext cx="7202761" cy="4110963"/>
          </a:xfrm>
        </p:spPr>
        <p:txBody>
          <a:bodyPr/>
          <a:lstStyle/>
          <a:p>
            <a:r>
              <a:rPr lang="pt-BR" dirty="0">
                <a:latin typeface="Arial Rounded MT Bold" panose="020F0704030504030204" pitchFamily="34" charset="0"/>
              </a:rPr>
              <a:t>Com a implantação  da fábrica teremos uma estimativa:</a:t>
            </a:r>
          </a:p>
          <a:p>
            <a:endParaRPr lang="pt-BR" dirty="0">
              <a:latin typeface="Arial Rounded MT Bold" panose="020F0704030504030204" pitchFamily="34" charset="0"/>
            </a:endParaRPr>
          </a:p>
          <a:p>
            <a:r>
              <a:rPr lang="pt-BR" dirty="0">
                <a:latin typeface="Arial Rounded MT Bold" panose="020F0704030504030204" pitchFamily="34" charset="0"/>
              </a:rPr>
              <a:t>EMPREGOS DIRETOS: 30</a:t>
            </a:r>
          </a:p>
          <a:p>
            <a:endParaRPr lang="pt-BR" dirty="0">
              <a:latin typeface="Arial Rounded MT Bold" panose="020F0704030504030204" pitchFamily="34" charset="0"/>
            </a:endParaRPr>
          </a:p>
          <a:p>
            <a:r>
              <a:rPr lang="pt-BR" dirty="0">
                <a:latin typeface="Arial Rounded MT Bold" panose="020F0704030504030204" pitchFamily="34" charset="0"/>
              </a:rPr>
              <a:t>EMPREGOS INDIRETOS: 13</a:t>
            </a:r>
          </a:p>
          <a:p>
            <a:endParaRPr lang="pt-BR" dirty="0">
              <a:latin typeface="Arial Rounded MT Bold" panose="020F0704030504030204" pitchFamily="34" charset="0"/>
            </a:endParaRPr>
          </a:p>
          <a:p>
            <a:r>
              <a:rPr lang="pt-BR" dirty="0">
                <a:latin typeface="Arial Rounded MT Bold" panose="020F0704030504030204" pitchFamily="34" charset="0"/>
              </a:rPr>
              <a:t>AUMENTO DE FATURAMENTO DE 25%</a:t>
            </a:r>
          </a:p>
          <a:p>
            <a:endParaRPr lang="pt-BR" dirty="0">
              <a:latin typeface="Arial Rounded MT Bold" panose="020F0704030504030204" pitchFamily="34" charset="0"/>
            </a:endParaRPr>
          </a:p>
          <a:p>
            <a:r>
              <a:rPr lang="pt-BR" dirty="0">
                <a:latin typeface="Arial Rounded MT Bold" panose="020F0704030504030204" pitchFamily="34" charset="0"/>
              </a:rPr>
              <a:t>INVESTIMENTO PRÓXIMO DE 2 MILHÕES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818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5B15A-D551-48A3-AF9B-F5E8E3C84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		Produtos a serem Desenvolvidos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4F1BCC-2145-4D3A-A511-7311B915C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160590"/>
            <a:ext cx="6554689" cy="4364754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Tinta  viária  a Base de solvente;</a:t>
            </a:r>
          </a:p>
          <a:p>
            <a:endParaRPr lang="pt-BR" sz="2400" dirty="0"/>
          </a:p>
          <a:p>
            <a:r>
              <a:rPr lang="pt-BR" sz="2400" dirty="0"/>
              <a:t>Tinta viária a Base de água;</a:t>
            </a:r>
          </a:p>
          <a:p>
            <a:endParaRPr lang="pt-BR" sz="2400" dirty="0"/>
          </a:p>
          <a:p>
            <a:r>
              <a:rPr lang="pt-BR" sz="2400" dirty="0"/>
              <a:t>Tinta Imobiliária;</a:t>
            </a:r>
          </a:p>
          <a:p>
            <a:endParaRPr lang="pt-BR" sz="2400" dirty="0"/>
          </a:p>
          <a:p>
            <a:r>
              <a:rPr lang="pt-BR" sz="2400" dirty="0"/>
              <a:t>Tinta Industrial;</a:t>
            </a:r>
          </a:p>
          <a:p>
            <a:endParaRPr lang="pt-BR" sz="2400" dirty="0"/>
          </a:p>
          <a:p>
            <a:r>
              <a:rPr lang="pt-BR" sz="2400" dirty="0"/>
              <a:t>Tinta Gráfica;</a:t>
            </a:r>
          </a:p>
        </p:txBody>
      </p:sp>
    </p:spTree>
    <p:extLst>
      <p:ext uri="{BB962C8B-B14F-4D97-AF65-F5344CB8AC3E}">
        <p14:creationId xmlns:p14="http://schemas.microsoft.com/office/powerpoint/2010/main" val="362790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ANIELA 2019\DOAÇÃO ONEROSA\PROJETO\1_501303270344071589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5" y="656692"/>
            <a:ext cx="8798370" cy="5544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37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ANIELA 2019\DOAÇÃO ONEROSA\PROJETO\1_501303270344071588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68" y="944724"/>
            <a:ext cx="8693864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16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ANIELA 2019\DOAÇÃO ONEROSA\PROJETO\1_501303270344071588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76672"/>
            <a:ext cx="8774761" cy="5904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14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ANIELA 2019\DOAÇÃO ONEROSA\PROJETO\1_501303270344071588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961"/>
            <a:ext cx="8724943" cy="5498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02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ANIELA 2019\DOAÇÃO ONEROSA\PROJETO\1_50130327034407158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33190" cy="5503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30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ANIELA 2019\DOAÇÃO ONEROSA\PROJETO\1_501303270344071588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31" y="764704"/>
            <a:ext cx="8569841" cy="54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84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3491" y="548680"/>
            <a:ext cx="6571343" cy="1305075"/>
          </a:xfrm>
        </p:spPr>
        <p:txBody>
          <a:bodyPr>
            <a:normAutofit fontScale="90000"/>
          </a:bodyPr>
          <a:lstStyle/>
          <a:p>
            <a:br>
              <a:rPr lang="pt-BR" b="1" dirty="0">
                <a:latin typeface="Algerian" panose="04020705040A02060702" pitchFamily="82" charset="0"/>
              </a:rPr>
            </a:br>
            <a:br>
              <a:rPr lang="pt-BR" b="1" dirty="0">
                <a:latin typeface="Algerian" panose="04020705040A02060702" pitchFamily="82" charset="0"/>
              </a:rPr>
            </a:br>
            <a:r>
              <a:rPr lang="pt-BR" b="1" dirty="0">
                <a:latin typeface="Algerian" panose="04020705040A02060702" pitchFamily="82" charset="0"/>
              </a:rPr>
              <a:t>ÁREA DE ATUAÇÃO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5" y="2015733"/>
            <a:ext cx="7547290" cy="3717523"/>
          </a:xfrm>
        </p:spPr>
        <p:txBody>
          <a:bodyPr>
            <a:normAutofit fontScale="92500" lnSpcReduction="10000"/>
          </a:bodyPr>
          <a:lstStyle/>
          <a:p>
            <a:endParaRPr lang="pt-BR" sz="4100" dirty="0">
              <a:latin typeface="Arial Rounded MT Bold" panose="020F0704030504030204" pitchFamily="34" charset="0"/>
            </a:endParaRPr>
          </a:p>
          <a:p>
            <a:r>
              <a:rPr lang="pt-BR" sz="2400" dirty="0">
                <a:latin typeface="Arial Rounded MT Bold" panose="020F0704030504030204" pitchFamily="34" charset="0"/>
              </a:rPr>
              <a:t>A empresa atua em toda região Sul: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400" dirty="0"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latin typeface="Arial Rounded MT Bold" panose="020F0704030504030204" pitchFamily="34" charset="0"/>
              </a:rPr>
              <a:t>Paraná;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400" dirty="0"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latin typeface="Arial Rounded MT Bold" panose="020F0704030504030204" pitchFamily="34" charset="0"/>
              </a:rPr>
              <a:t>Santa Catarina; 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400" dirty="0"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latin typeface="Arial Rounded MT Bold" panose="020F0704030504030204" pitchFamily="34" charset="0"/>
              </a:rPr>
              <a:t>Rio Grande do Sul.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1" descr="cid:image001.png@01D18908.34E34BB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6" y="178524"/>
            <a:ext cx="13239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57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ANIELA 2019\DOAÇÃO ONEROSA\PROJETO\1_501303270344071589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7" y="692696"/>
            <a:ext cx="8684106" cy="5472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43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DANIELA 2019\DOAÇÃO ONEROSA\PROJETO\1_50130327034407158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61764"/>
            <a:ext cx="8733190" cy="5503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64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PROJETO DE CUNHO SOCIAL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pt-BR" sz="2400" dirty="0">
                <a:latin typeface="Arial Rounded MT Bold" panose="020F0704030504030204" pitchFamily="34" charset="0"/>
              </a:rPr>
              <a:t>Contemplando a semana do trânsito que ocorre no mês de Setembro, então o objetivo é ensinar as crianças de 4 a 16 anos, regras e normas de trânsito, devido que as crianças serão os nossos futuros motoristas;</a:t>
            </a:r>
          </a:p>
        </p:txBody>
      </p:sp>
    </p:spTree>
    <p:extLst>
      <p:ext uri="{BB962C8B-B14F-4D97-AF65-F5344CB8AC3E}">
        <p14:creationId xmlns:p14="http://schemas.microsoft.com/office/powerpoint/2010/main" val="1609210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Microsoft\Windows\Temporary Internet Files\Content.Outlook\S3KYUZVJ\IMG-20200806-WA0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21" y="710280"/>
            <a:ext cx="8715557" cy="5437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81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 descr="C:\Users\User\AppData\Local\Microsoft\Windows\Temporary Internet Files\Content.Outlook\S3KYUZVJ\IMG-20200806-WA0048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57250"/>
            <a:ext cx="8316416" cy="514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28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Microsoft\Windows\Temporary Internet Files\Content.Outlook\S3KYUZVJ\IMG-20200806-WA0046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32" y="857250"/>
            <a:ext cx="8161867" cy="514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4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DANIELA 2019\DOAÇÃO ONEROSA\PROJETO\1_5013032703440715891.png">
            <a:extLst>
              <a:ext uri="{FF2B5EF4-FFF2-40B4-BE49-F238E27FC236}">
                <a16:creationId xmlns:a16="http://schemas.microsoft.com/office/drawing/2014/main" id="{374E5FE4-B508-492A-8EE8-7BA07D9BF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7" y="1124744"/>
            <a:ext cx="8684106" cy="5472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98D6E22-D596-4D8E-B336-13451208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88"/>
            <a:ext cx="6347713" cy="1320800"/>
          </a:xfrm>
        </p:spPr>
        <p:txBody>
          <a:bodyPr/>
          <a:lstStyle/>
          <a:p>
            <a:r>
              <a:rPr lang="pt-BR" b="1" dirty="0"/>
              <a:t>Muito Obrigado!</a:t>
            </a:r>
          </a:p>
        </p:txBody>
      </p:sp>
    </p:spTree>
    <p:extLst>
      <p:ext uri="{BB962C8B-B14F-4D97-AF65-F5344CB8AC3E}">
        <p14:creationId xmlns:p14="http://schemas.microsoft.com/office/powerpoint/2010/main" val="333486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1750" y="404664"/>
            <a:ext cx="6571343" cy="1305075"/>
          </a:xfrm>
        </p:spPr>
        <p:txBody>
          <a:bodyPr>
            <a:normAutofit fontScale="90000"/>
          </a:bodyPr>
          <a:lstStyle/>
          <a:p>
            <a:br>
              <a:rPr lang="pt-BR" dirty="0"/>
            </a:br>
            <a:br>
              <a:rPr lang="pt-BR" dirty="0"/>
            </a:br>
            <a:r>
              <a:rPr lang="pt-BR" b="1" dirty="0">
                <a:latin typeface="Algerian" panose="04020705040A02060702" pitchFamily="82" charset="0"/>
              </a:rPr>
              <a:t>PRINCIPAIS CLIENTES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2549203"/>
            <a:ext cx="7016941" cy="3450613"/>
          </a:xfrm>
        </p:spPr>
        <p:txBody>
          <a:bodyPr>
            <a:normAutofit/>
          </a:bodyPr>
          <a:lstStyle/>
          <a:p>
            <a:endParaRPr lang="pt-BR" dirty="0">
              <a:latin typeface="Arial Rounded MT Bold" panose="020F0704030504030204" pitchFamily="34" charset="0"/>
            </a:endParaRPr>
          </a:p>
          <a:p>
            <a:r>
              <a:rPr lang="pt-BR" sz="2800" dirty="0">
                <a:latin typeface="Arial Rounded MT Bold" panose="020F0704030504030204" pitchFamily="34" charset="0"/>
              </a:rPr>
              <a:t>Através de Licitações e Órgãos Públicos;</a:t>
            </a:r>
          </a:p>
          <a:p>
            <a:r>
              <a:rPr lang="pt-BR" sz="2800" dirty="0">
                <a:latin typeface="Arial Rounded MT Bold" panose="020F0704030504030204" pitchFamily="34" charset="0"/>
              </a:rPr>
              <a:t>Empresas de Pavimentação Asfáltica;</a:t>
            </a:r>
          </a:p>
          <a:p>
            <a:r>
              <a:rPr lang="pt-BR" sz="2800" dirty="0">
                <a:latin typeface="Arial Rounded MT Bold" panose="020F0704030504030204" pitchFamily="34" charset="0"/>
              </a:rPr>
              <a:t>Empresas Loteadoras;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1" descr="cid:image001.png@01D18908.34E34BB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3239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699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825004"/>
            <a:ext cx="6347713" cy="1320800"/>
          </a:xfrm>
        </p:spPr>
        <p:txBody>
          <a:bodyPr>
            <a:normAutofit fontScale="90000"/>
          </a:bodyPr>
          <a:lstStyle/>
          <a:p>
            <a:br>
              <a:rPr lang="pt-BR" b="1" dirty="0">
                <a:latin typeface="Algerian" panose="04020705040A02060702" pitchFamily="82" charset="0"/>
              </a:rPr>
            </a:br>
            <a:r>
              <a:rPr lang="pt-BR" sz="3200" b="1" dirty="0">
                <a:latin typeface="Algerian" panose="04020705040A02060702" pitchFamily="82" charset="0"/>
              </a:rPr>
              <a:t>ATIVIDADES DESENVOLVIDAS</a:t>
            </a:r>
            <a:br>
              <a:rPr lang="pt-BR" b="1" dirty="0">
                <a:latin typeface="Algerian" panose="04020705040A02060702" pitchFamily="82" charset="0"/>
              </a:rPr>
            </a:br>
            <a:br>
              <a:rPr lang="pt-BR" b="1" dirty="0">
                <a:latin typeface="Algerian" panose="04020705040A02060702" pitchFamily="82" charset="0"/>
              </a:rPr>
            </a:br>
            <a:endParaRPr lang="pt-BR" sz="4400" b="1" dirty="0">
              <a:latin typeface="Algerian" panose="04020705040A02060702" pitchFamily="82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7624" y="1700808"/>
            <a:ext cx="6571343" cy="4026677"/>
          </a:xfrm>
        </p:spPr>
        <p:txBody>
          <a:bodyPr>
            <a:normAutofit fontScale="92500" lnSpcReduction="20000"/>
          </a:bodyPr>
          <a:lstStyle/>
          <a:p>
            <a:endParaRPr lang="pt-BR" sz="3100" dirty="0"/>
          </a:p>
          <a:p>
            <a:r>
              <a:rPr lang="pt-BR" sz="3100" dirty="0">
                <a:latin typeface="Arial Rounded MT Bold" panose="020F0704030504030204" pitchFamily="34" charset="0"/>
              </a:rPr>
              <a:t>Tachas;</a:t>
            </a:r>
          </a:p>
          <a:p>
            <a:r>
              <a:rPr lang="pt-BR" sz="3100" dirty="0">
                <a:latin typeface="Arial Rounded MT Bold" panose="020F0704030504030204" pitchFamily="34" charset="0"/>
              </a:rPr>
              <a:t>Tachões;</a:t>
            </a:r>
          </a:p>
          <a:p>
            <a:r>
              <a:rPr lang="pt-BR" sz="3100" dirty="0">
                <a:latin typeface="Arial Rounded MT Bold" panose="020F0704030504030204" pitchFamily="34" charset="0"/>
              </a:rPr>
              <a:t>Placas;</a:t>
            </a:r>
          </a:p>
          <a:p>
            <a:r>
              <a:rPr lang="pt-BR" sz="3100" dirty="0">
                <a:latin typeface="Arial Rounded MT Bold" panose="020F0704030504030204" pitchFamily="34" charset="0"/>
              </a:rPr>
              <a:t>Semi pórticos;</a:t>
            </a:r>
          </a:p>
          <a:p>
            <a:r>
              <a:rPr lang="pt-BR" sz="3100" dirty="0">
                <a:latin typeface="Arial Rounded MT Bold" panose="020F0704030504030204" pitchFamily="34" charset="0"/>
              </a:rPr>
              <a:t>Portais Turísticos;</a:t>
            </a:r>
          </a:p>
          <a:p>
            <a:r>
              <a:rPr lang="pt-BR" sz="3100" dirty="0">
                <a:latin typeface="Arial Rounded MT Bold" panose="020F0704030504030204" pitchFamily="34" charset="0"/>
              </a:rPr>
              <a:t>Defensas Metálicas;</a:t>
            </a:r>
          </a:p>
          <a:p>
            <a:r>
              <a:rPr lang="pt-BR" sz="3100" dirty="0">
                <a:latin typeface="Arial Rounded MT Bold" panose="020F0704030504030204" pitchFamily="34" charset="0"/>
              </a:rPr>
              <a:t>Pinturas;</a:t>
            </a:r>
          </a:p>
          <a:p>
            <a:endParaRPr lang="pt-BR" dirty="0"/>
          </a:p>
        </p:txBody>
      </p:sp>
      <p:pic>
        <p:nvPicPr>
          <p:cNvPr id="4" name="Imagem 1" descr="cid:image001.png@01D18908.34E34BB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1300"/>
            <a:ext cx="13239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66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6599" y="332656"/>
            <a:ext cx="7704667" cy="1981200"/>
          </a:xfrm>
        </p:spPr>
        <p:txBody>
          <a:bodyPr/>
          <a:lstStyle/>
          <a:p>
            <a:r>
              <a:rPr lang="pt-BR" b="1" dirty="0"/>
              <a:t>ALGUMAS OBRAS EXECUTADAS</a:t>
            </a:r>
          </a:p>
        </p:txBody>
      </p:sp>
      <p:pic>
        <p:nvPicPr>
          <p:cNvPr id="2050" name="Picture 2" descr="C:\Users\User\AppData\Local\Temp\Rar$DI00.797\IMG_20191226_154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72" y="1196752"/>
            <a:ext cx="8577055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72BF967-4458-4843-B15C-5D88FCB0C21D}"/>
              </a:ext>
            </a:extLst>
          </p:cNvPr>
          <p:cNvSpPr txBox="1"/>
          <p:nvPr/>
        </p:nvSpPr>
        <p:spPr>
          <a:xfrm>
            <a:off x="755576" y="6294511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latin typeface="Arial Rounded MT Bold" panose="020F0704030504030204" pitchFamily="34" charset="0"/>
              </a:rPr>
              <a:t>Catanduvas</a:t>
            </a:r>
            <a:r>
              <a:rPr lang="pt-BR" sz="2400" dirty="0">
                <a:latin typeface="Arial Rounded MT Bold" panose="020F0704030504030204" pitchFamily="34" charset="0"/>
              </a:rPr>
              <a:t> / SC - Pintura</a:t>
            </a:r>
          </a:p>
        </p:txBody>
      </p:sp>
    </p:spTree>
    <p:extLst>
      <p:ext uri="{BB962C8B-B14F-4D97-AF65-F5344CB8AC3E}">
        <p14:creationId xmlns:p14="http://schemas.microsoft.com/office/powerpoint/2010/main" val="92805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6712" y="3410744"/>
            <a:ext cx="8229600" cy="1143000"/>
          </a:xfrm>
        </p:spPr>
        <p:txBody>
          <a:bodyPr/>
          <a:lstStyle/>
          <a:p>
            <a:r>
              <a:rPr lang="pt-BR" dirty="0"/>
              <a:t>Tachões e Pinturas</a:t>
            </a:r>
          </a:p>
        </p:txBody>
      </p:sp>
      <p:pic>
        <p:nvPicPr>
          <p:cNvPr id="7170" name="Picture 2" descr="C:\Users\User\AppData\Local\Microsoft\Windows\Temporary Internet Files\Content.Outlook\S3KYUZVJ\facebook_1596742533236_6697223594125353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5" y="17229"/>
            <a:ext cx="8784975" cy="5976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1260648" y="6009774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 Rounded MT Bold" panose="020F0704030504030204" pitchFamily="34" charset="0"/>
              </a:rPr>
              <a:t>Dionísio Cerqueira / SC  </a:t>
            </a:r>
          </a:p>
          <a:p>
            <a:pPr algn="ctr"/>
            <a:r>
              <a:rPr lang="pt-BR" sz="2400" b="1" dirty="0">
                <a:latin typeface="Arial Rounded MT Bold" panose="020F0704030504030204" pitchFamily="34" charset="0"/>
              </a:rPr>
              <a:t>Pintura e implantação de Tachões</a:t>
            </a:r>
          </a:p>
        </p:txBody>
      </p:sp>
    </p:spTree>
    <p:extLst>
      <p:ext uri="{BB962C8B-B14F-4D97-AF65-F5344CB8AC3E}">
        <p14:creationId xmlns:p14="http://schemas.microsoft.com/office/powerpoint/2010/main" val="304612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39752" y="5517232"/>
            <a:ext cx="7704667" cy="1981200"/>
          </a:xfrm>
        </p:spPr>
        <p:txBody>
          <a:bodyPr>
            <a:normAutofit/>
          </a:bodyPr>
          <a:lstStyle/>
          <a:p>
            <a:endParaRPr lang="pt-BR" sz="2400" dirty="0">
              <a:latin typeface="Arial Rounded MT Bold" panose="020F0704030504030204" pitchFamily="34" charset="0"/>
            </a:endParaRPr>
          </a:p>
        </p:txBody>
      </p:sp>
      <p:pic>
        <p:nvPicPr>
          <p:cNvPr id="5122" name="Picture 2" descr="C:\Users\User\AppData\Local\Microsoft\Windows\Temporary Internet Files\Content.Outlook\S3KYUZVJ\facebook_1596742467870_66972233199583596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5" y="156319"/>
            <a:ext cx="8640770" cy="5864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1E94A02-47E4-4597-8741-C2D0303A24C0}"/>
              </a:ext>
            </a:extLst>
          </p:cNvPr>
          <p:cNvSpPr txBox="1"/>
          <p:nvPr/>
        </p:nvSpPr>
        <p:spPr>
          <a:xfrm>
            <a:off x="467544" y="6276999"/>
            <a:ext cx="6336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 Rounded MT Bold" panose="020F0704030504030204" pitchFamily="34" charset="0"/>
              </a:rPr>
              <a:t>Antônio Prado / RS – Pórtico Treliçado</a:t>
            </a:r>
          </a:p>
        </p:txBody>
      </p:sp>
    </p:spTree>
    <p:extLst>
      <p:ext uri="{BB962C8B-B14F-4D97-AF65-F5344CB8AC3E}">
        <p14:creationId xmlns:p14="http://schemas.microsoft.com/office/powerpoint/2010/main" val="102054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16026" y="6021288"/>
            <a:ext cx="4139952" cy="600119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Concórdia / SC </a:t>
            </a:r>
            <a:br>
              <a:rPr lang="pt-BR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pt-BR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Pórtico tipo A</a:t>
            </a:r>
          </a:p>
        </p:txBody>
      </p:sp>
      <p:pic>
        <p:nvPicPr>
          <p:cNvPr id="8194" name="Picture 2" descr="C:\Users\User\AppData\Local\Microsoft\Windows\Temporary Internet Files\Content.Outlook\S3KYUZVJ\facebook_1596742547127_6697223652388316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" y="174100"/>
            <a:ext cx="5939975" cy="4454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AppData\Local\Microsoft\Windows\Temporary Internet Files\Content.Outlook\S3KYUZVJ\facebook_1596742560205_6697223707239711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6" y="2793856"/>
            <a:ext cx="5418857" cy="4064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7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422</TotalTime>
  <Words>294</Words>
  <Application>Microsoft Office PowerPoint</Application>
  <PresentationFormat>Apresentação na tela (4:3)</PresentationFormat>
  <Paragraphs>71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4" baseType="lpstr">
      <vt:lpstr>Algerian</vt:lpstr>
      <vt:lpstr>Arial</vt:lpstr>
      <vt:lpstr>Arial Rounded MT Bold</vt:lpstr>
      <vt:lpstr>Calibri</vt:lpstr>
      <vt:lpstr>Trebuchet MS</vt:lpstr>
      <vt:lpstr>Wingdings</vt:lpstr>
      <vt:lpstr>Wingdings 3</vt:lpstr>
      <vt:lpstr>Facetado</vt:lpstr>
      <vt:lpstr>Apresentação do PowerPoint</vt:lpstr>
      <vt:lpstr>A EMPRESA</vt:lpstr>
      <vt:lpstr>  ÁREA DE ATUAÇÃO</vt:lpstr>
      <vt:lpstr>  PRINCIPAIS CLIENTES</vt:lpstr>
      <vt:lpstr> ATIVIDADES DESENVOLVIDAS  </vt:lpstr>
      <vt:lpstr>ALGUMAS OBRAS EXECUTADAS</vt:lpstr>
      <vt:lpstr>Tachões e Pinturas</vt:lpstr>
      <vt:lpstr>Apresentação do PowerPoint</vt:lpstr>
      <vt:lpstr> Concórdia / SC  Pórtico tipo A</vt:lpstr>
      <vt:lpstr> </vt:lpstr>
      <vt:lpstr>Nova Trento / SC Portal Turístico</vt:lpstr>
      <vt:lpstr>São Domingos / SC  Portal Turístico</vt:lpstr>
      <vt:lpstr>Lindóia do Sul / SC  Portal Turístico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MAPA LOTE</vt:lpstr>
      <vt:lpstr>Apresentação do PowerPoint</vt:lpstr>
      <vt:lpstr>FÁBRICA</vt:lpstr>
      <vt:lpstr>  Produtos a serem Desenvolvidos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PROJETO DE CUNHO SOCIAL</vt:lpstr>
      <vt:lpstr>Apresentação do PowerPoint</vt:lpstr>
      <vt:lpstr>Apresentação do PowerPoint</vt:lpstr>
      <vt:lpstr>Apresentação do PowerPoint</vt:lpstr>
      <vt:lpstr>Muito 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SINALTEC TECNOLOGIA EM SINALIZAÇÃO LTDA</dc:title>
  <dc:creator>User</dc:creator>
  <cp:lastModifiedBy>Usuario</cp:lastModifiedBy>
  <cp:revision>45</cp:revision>
  <dcterms:created xsi:type="dcterms:W3CDTF">2020-08-05T20:37:26Z</dcterms:created>
  <dcterms:modified xsi:type="dcterms:W3CDTF">2020-08-07T11:12:11Z</dcterms:modified>
</cp:coreProperties>
</file>